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2"/>
  </p:notesMasterIdLst>
  <p:handoutMasterIdLst>
    <p:handoutMasterId r:id="rId123"/>
  </p:handoutMasterIdLst>
  <p:sldIdLst>
    <p:sldId id="256" r:id="rId2"/>
    <p:sldId id="262" r:id="rId3"/>
    <p:sldId id="263" r:id="rId4"/>
    <p:sldId id="264" r:id="rId5"/>
    <p:sldId id="265" r:id="rId6"/>
    <p:sldId id="266" r:id="rId7"/>
    <p:sldId id="365" r:id="rId8"/>
    <p:sldId id="373" r:id="rId9"/>
    <p:sldId id="375"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76" r:id="rId26"/>
    <p:sldId id="267" r:id="rId27"/>
    <p:sldId id="268" r:id="rId28"/>
    <p:sldId id="269" r:id="rId29"/>
    <p:sldId id="270" r:id="rId30"/>
    <p:sldId id="271" r:id="rId31"/>
    <p:sldId id="272" r:id="rId32"/>
    <p:sldId id="273" r:id="rId33"/>
    <p:sldId id="274" r:id="rId34"/>
    <p:sldId id="331" r:id="rId35"/>
    <p:sldId id="332" r:id="rId36"/>
    <p:sldId id="277" r:id="rId37"/>
    <p:sldId id="278" r:id="rId38"/>
    <p:sldId id="279" r:id="rId39"/>
    <p:sldId id="280" r:id="rId40"/>
    <p:sldId id="282" r:id="rId41"/>
    <p:sldId id="342" r:id="rId42"/>
    <p:sldId id="290" r:id="rId43"/>
    <p:sldId id="291" r:id="rId44"/>
    <p:sldId id="292" r:id="rId45"/>
    <p:sldId id="346" r:id="rId46"/>
    <p:sldId id="347" r:id="rId47"/>
    <p:sldId id="293" r:id="rId48"/>
    <p:sldId id="294" r:id="rId49"/>
    <p:sldId id="340" r:id="rId50"/>
    <p:sldId id="297" r:id="rId51"/>
    <p:sldId id="298" r:id="rId52"/>
    <p:sldId id="299" r:id="rId53"/>
    <p:sldId id="300" r:id="rId54"/>
    <p:sldId id="301" r:id="rId55"/>
    <p:sldId id="302" r:id="rId56"/>
    <p:sldId id="303" r:id="rId57"/>
    <p:sldId id="307" r:id="rId58"/>
    <p:sldId id="308" r:id="rId59"/>
    <p:sldId id="309" r:id="rId60"/>
    <p:sldId id="310" r:id="rId61"/>
    <p:sldId id="311" r:id="rId62"/>
    <p:sldId id="312" r:id="rId63"/>
    <p:sldId id="343" r:id="rId64"/>
    <p:sldId id="314" r:id="rId65"/>
    <p:sldId id="315" r:id="rId66"/>
    <p:sldId id="316" r:id="rId67"/>
    <p:sldId id="317" r:id="rId68"/>
    <p:sldId id="318" r:id="rId69"/>
    <p:sldId id="344" r:id="rId70"/>
    <p:sldId id="320" r:id="rId71"/>
    <p:sldId id="321" r:id="rId72"/>
    <p:sldId id="322" r:id="rId73"/>
    <p:sldId id="323" r:id="rId74"/>
    <p:sldId id="324" r:id="rId75"/>
    <p:sldId id="379" r:id="rId76"/>
    <p:sldId id="380" r:id="rId77"/>
    <p:sldId id="381" r:id="rId78"/>
    <p:sldId id="382" r:id="rId79"/>
    <p:sldId id="383" r:id="rId80"/>
    <p:sldId id="384" r:id="rId81"/>
    <p:sldId id="385" r:id="rId82"/>
    <p:sldId id="349" r:id="rId83"/>
    <p:sldId id="386" r:id="rId84"/>
    <p:sldId id="392" r:id="rId85"/>
    <p:sldId id="393" r:id="rId86"/>
    <p:sldId id="394" r:id="rId87"/>
    <p:sldId id="395" r:id="rId88"/>
    <p:sldId id="387" r:id="rId89"/>
    <p:sldId id="388" r:id="rId90"/>
    <p:sldId id="390" r:id="rId91"/>
    <p:sldId id="389" r:id="rId92"/>
    <p:sldId id="391" r:id="rId93"/>
    <p:sldId id="396" r:id="rId94"/>
    <p:sldId id="399" r:id="rId95"/>
    <p:sldId id="400" r:id="rId96"/>
    <p:sldId id="401" r:id="rId97"/>
    <p:sldId id="402" r:id="rId98"/>
    <p:sldId id="403" r:id="rId99"/>
    <p:sldId id="404" r:id="rId100"/>
    <p:sldId id="408" r:id="rId101"/>
    <p:sldId id="412" r:id="rId102"/>
    <p:sldId id="413" r:id="rId103"/>
    <p:sldId id="405" r:id="rId104"/>
    <p:sldId id="406" r:id="rId105"/>
    <p:sldId id="407" r:id="rId106"/>
    <p:sldId id="409" r:id="rId107"/>
    <p:sldId id="410" r:id="rId108"/>
    <p:sldId id="411" r:id="rId109"/>
    <p:sldId id="327" r:id="rId110"/>
    <p:sldId id="397" r:id="rId111"/>
    <p:sldId id="416" r:id="rId112"/>
    <p:sldId id="398" r:id="rId113"/>
    <p:sldId id="417" r:id="rId114"/>
    <p:sldId id="415" r:id="rId115"/>
    <p:sldId id="418" r:id="rId116"/>
    <p:sldId id="419" r:id="rId117"/>
    <p:sldId id="372" r:id="rId118"/>
    <p:sldId id="328" r:id="rId119"/>
    <p:sldId id="329" r:id="rId120"/>
    <p:sldId id="330" r:id="rId1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1B00"/>
    <a:srgbClr val="FFFF37"/>
    <a:srgbClr val="FFB3BE"/>
    <a:srgbClr val="FFE4B3"/>
    <a:srgbClr val="EBDDE7"/>
    <a:srgbClr val="F8025A"/>
    <a:srgbClr val="234600"/>
    <a:srgbClr val="336600"/>
    <a:srgbClr val="EE006C"/>
    <a:srgbClr val="FFAD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7C1552D-1F42-4D37-80A5-3B2357635252}" type="datetimeFigureOut">
              <a:rPr lang="en-US" smtClean="0"/>
              <a:pPr/>
              <a:t>1/14/2024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1E14F3C-937B-4540-8C6F-7BA5190D3667}" type="slidenum">
              <a:rPr lang="en-US" smtClean="0"/>
              <a:pPr/>
              <a:t>‹#›</a:t>
            </a:fld>
            <a:endParaRPr lang="en-US"/>
          </a:p>
        </p:txBody>
      </p:sp>
    </p:spTree>
    <p:extLst>
      <p:ext uri="{BB962C8B-B14F-4D97-AF65-F5344CB8AC3E}">
        <p14:creationId xmlns:p14="http://schemas.microsoft.com/office/powerpoint/2010/main" val="3303079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CF69946-7557-4B38-BAFC-2024102CEC64}" type="datetimeFigureOut">
              <a:rPr lang="en-US" smtClean="0"/>
              <a:pPr/>
              <a:t>1/14/2024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B0A1B1-24A6-4257-B2D7-E12C15F11FDB}" type="slidenum">
              <a:rPr lang="en-US" smtClean="0"/>
              <a:pPr/>
              <a:t>‹#›</a:t>
            </a:fld>
            <a:endParaRPr lang="en-US"/>
          </a:p>
        </p:txBody>
      </p:sp>
    </p:spTree>
    <p:extLst>
      <p:ext uri="{BB962C8B-B14F-4D97-AF65-F5344CB8AC3E}">
        <p14:creationId xmlns:p14="http://schemas.microsoft.com/office/powerpoint/2010/main" val="274190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2490" y="3581705"/>
            <a:ext cx="7329840" cy="1221640"/>
          </a:xfrm>
        </p:spPr>
        <p:txBody>
          <a:bodyPr>
            <a:normAutofit/>
          </a:bodyPr>
          <a:lstStyle>
            <a:lvl1pPr algn="r">
              <a:defRPr sz="3600">
                <a:solidFill>
                  <a:schemeClr val="bg1"/>
                </a:solidFill>
                <a:effectLst>
                  <a:outerShdw blurRad="50800" dist="38100" dir="2700000" algn="tl" rotWithShape="0">
                    <a:prstClr val="black">
                      <a:alpha val="60000"/>
                    </a:prstClr>
                  </a:outerShdw>
                </a:effectLst>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212490" y="4803345"/>
            <a:ext cx="7329840" cy="610820"/>
          </a:xfrm>
        </p:spPr>
        <p:txBody>
          <a:bodyPr>
            <a:normAutofit/>
          </a:bodyPr>
          <a:lstStyle>
            <a:lvl1pPr marL="0" indent="0" algn="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7329840" cy="763525"/>
          </a:xfrm>
        </p:spPr>
        <p:txBody>
          <a:bodyPr>
            <a:normAutofit/>
          </a:bodyPr>
          <a:lstStyle>
            <a:lvl1pPr algn="r">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70" y="1596541"/>
            <a:ext cx="8093365" cy="4733854"/>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6" y="374901"/>
            <a:ext cx="6108200" cy="916230"/>
          </a:xfrm>
          <a:noFill/>
        </p:spPr>
        <p:txBody>
          <a:bodyPr>
            <a:normAutofit/>
          </a:bodyPr>
          <a:lstStyle>
            <a:lvl1pPr algn="l">
              <a:defRPr sz="3600">
                <a:solidFill>
                  <a:schemeClr val="accent6">
                    <a:lumMod val="75000"/>
                  </a:schemeClr>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6835" y="1443835"/>
            <a:ext cx="6108199" cy="4886559"/>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0605" y="222195"/>
            <a:ext cx="7009924" cy="763525"/>
          </a:xfrm>
        </p:spPr>
        <p:txBody>
          <a:bodyPr>
            <a:normAutofit/>
          </a:bodyPr>
          <a:lstStyle>
            <a:lvl1pPr algn="r">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1749245"/>
            <a:ext cx="4048424" cy="610820"/>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360065"/>
            <a:ext cx="4048423" cy="3311079"/>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1730203"/>
            <a:ext cx="4225160" cy="63976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2360065"/>
            <a:ext cx="4225159" cy="3311079"/>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getpaint.net/" TargetMode="External"/><Relationship Id="rId2" Type="http://schemas.openxmlformats.org/officeDocument/2006/relationships/hyperlink" Target="https://www.gimp.org/" TargetMode="Externa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hyperlink" Target="https://www.photopos.com/PPP3_BS/Default.aspx" TargetMode="External"/><Relationship Id="rId4" Type="http://schemas.openxmlformats.org/officeDocument/2006/relationships/hyperlink" Target="http://www.photoscape.org/ps/main/index.php"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couting.org/training/youth-protection/scouts-bsa/"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670" y="3276295"/>
            <a:ext cx="8093365" cy="1527050"/>
          </a:xfrm>
        </p:spPr>
        <p:txBody>
          <a:bodyPr>
            <a:normAutofit/>
          </a:bodyPr>
          <a:lstStyle/>
          <a:p>
            <a:r>
              <a:rPr lang="en-US" dirty="0" smtClean="0"/>
              <a:t>Photography</a:t>
            </a:r>
            <a:br>
              <a:rPr lang="en-US" dirty="0" smtClean="0"/>
            </a:br>
            <a:r>
              <a:rPr lang="en-US" dirty="0" smtClean="0"/>
              <a:t>Merit Badge</a:t>
            </a:r>
            <a:endParaRPr lang="en-US" dirty="0"/>
          </a:p>
        </p:txBody>
      </p:sp>
      <p:sp>
        <p:nvSpPr>
          <p:cNvPr id="3" name="Subtitle 2"/>
          <p:cNvSpPr>
            <a:spLocks noGrp="1"/>
          </p:cNvSpPr>
          <p:nvPr>
            <p:ph type="subTitle" idx="1"/>
          </p:nvPr>
        </p:nvSpPr>
        <p:spPr>
          <a:xfrm>
            <a:off x="990600" y="4809876"/>
            <a:ext cx="8093365" cy="610820"/>
          </a:xfrm>
        </p:spPr>
        <p:txBody>
          <a:bodyPr>
            <a:normAutofit/>
          </a:bodyPr>
          <a:lstStyle/>
          <a:p>
            <a:r>
              <a:rPr lang="en-US" dirty="0" smtClean="0"/>
              <a:t>Troop 344 &amp; 9344, Pemberville, OH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354091"/>
            <a:ext cx="1455785" cy="1455785"/>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3810000"/>
            <a:ext cx="8229600" cy="2895600"/>
          </a:xfrm>
        </p:spPr>
        <p:txBody>
          <a:bodyPr>
            <a:normAutofit fontScale="85000" lnSpcReduction="20000"/>
          </a:bodyPr>
          <a:lstStyle/>
          <a:p>
            <a:pPr marL="514350" indent="-514350">
              <a:buFont typeface="+mj-lt"/>
              <a:buAutoNum type="arabicPeriod"/>
            </a:pPr>
            <a:r>
              <a:rPr lang="en-US" b="1" i="1" dirty="0" smtClean="0">
                <a:solidFill>
                  <a:schemeClr val="bg1"/>
                </a:solidFill>
              </a:rPr>
              <a:t>Body</a:t>
            </a:r>
            <a:r>
              <a:rPr lang="en-US" dirty="0" smtClean="0">
                <a:solidFill>
                  <a:schemeClr val="bg1"/>
                </a:solidFill>
              </a:rPr>
              <a:t> - Made of high grade plastic or metal, this holds all the other parts together as well as provide protection to the delicate internal parts of the camera. </a:t>
            </a:r>
          </a:p>
          <a:p>
            <a:pPr marL="514350" indent="-514350">
              <a:buFont typeface="+mj-lt"/>
              <a:buAutoNum type="arabicPeriod"/>
            </a:pPr>
            <a:r>
              <a:rPr lang="en-US" b="1" i="1" dirty="0" smtClean="0">
                <a:solidFill>
                  <a:schemeClr val="bg1"/>
                </a:solidFill>
              </a:rPr>
              <a:t>Lens</a:t>
            </a:r>
            <a:r>
              <a:rPr lang="en-US" dirty="0" smtClean="0">
                <a:solidFill>
                  <a:schemeClr val="bg1"/>
                </a:solidFill>
              </a:rPr>
              <a:t> - A proper term for this part should be Lens Assembly, this consists of several layers of lenses of varying properties providing zoom, focusing, and distortion correction. These lenses are mechanically interconnected and adjustment is controlled either manually or electronically through the camera's body. </a:t>
            </a:r>
          </a:p>
          <a:p>
            <a:pPr marL="514350" indent="-514350">
              <a:buFont typeface="+mj-lt"/>
              <a:buAutoNum type="arabicPeriod"/>
            </a:pPr>
            <a:endParaRPr lang="en-US" dirty="0">
              <a:solidFill>
                <a:schemeClr val="bg1"/>
              </a:solidFill>
            </a:endParaRPr>
          </a:p>
        </p:txBody>
      </p:sp>
      <p:pic>
        <p:nvPicPr>
          <p:cNvPr id="11" name="Picture 4" descr="camera parts 01"/>
          <p:cNvPicPr>
            <a:picLocks noGrp="1" noChangeAspect="1" noChangeArrowheads="1"/>
          </p:cNvPicPr>
          <p:nvPr>
            <p:ph sz="half" idx="1"/>
          </p:nvPr>
        </p:nvPicPr>
        <p:blipFill>
          <a:blip r:embed="rId2" cstate="print"/>
          <a:srcRect/>
          <a:stretch>
            <a:fillRect/>
          </a:stretch>
        </p:blipFill>
        <p:spPr bwMode="auto">
          <a:xfrm>
            <a:off x="2057400" y="1295400"/>
            <a:ext cx="4876800"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0" y="527605"/>
            <a:ext cx="7933035" cy="763525"/>
          </a:xfrm>
        </p:spPr>
        <p:txBody>
          <a:bodyPr>
            <a:normAutofit fontScale="90000"/>
          </a:bodyPr>
          <a:lstStyle/>
          <a:p>
            <a:r>
              <a:rPr lang="en-US" sz="3600" dirty="0">
                <a:solidFill>
                  <a:schemeClr val="bg1"/>
                </a:solidFill>
              </a:rPr>
              <a:t>Things to Think About Before You Begin Editing</a:t>
            </a:r>
            <a:endParaRPr lang="en-US" sz="3600" dirty="0">
              <a:solidFill>
                <a:schemeClr val="bg1"/>
              </a:solidFill>
            </a:endParaRPr>
          </a:p>
        </p:txBody>
      </p:sp>
      <p:sp>
        <p:nvSpPr>
          <p:cNvPr id="10" name="Content Placeholder 9"/>
          <p:cNvSpPr>
            <a:spLocks noGrp="1"/>
          </p:cNvSpPr>
          <p:nvPr>
            <p:ph idx="1"/>
          </p:nvPr>
        </p:nvSpPr>
        <p:spPr>
          <a:xfrm>
            <a:off x="601670" y="1596540"/>
            <a:ext cx="8093365" cy="5109059"/>
          </a:xfrm>
        </p:spPr>
        <p:txBody>
          <a:bodyPr>
            <a:normAutofit lnSpcReduction="10000"/>
          </a:bodyPr>
          <a:lstStyle/>
          <a:p>
            <a:r>
              <a:rPr lang="en-US" sz="2400" dirty="0"/>
              <a:t>Photo editing programs: </a:t>
            </a:r>
            <a:endParaRPr lang="en-US" sz="2400" dirty="0" smtClean="0"/>
          </a:p>
          <a:p>
            <a:pPr lvl="1"/>
            <a:r>
              <a:rPr lang="en-US" sz="1800" dirty="0" smtClean="0"/>
              <a:t>Options </a:t>
            </a:r>
            <a:r>
              <a:rPr lang="en-US" sz="1800" dirty="0"/>
              <a:t>include advanced and expensive pro programs, free open-source online options, and often your </a:t>
            </a:r>
            <a:r>
              <a:rPr lang="en-US" sz="1800" dirty="0" smtClean="0"/>
              <a:t>camera </a:t>
            </a:r>
            <a:r>
              <a:rPr lang="en-US" sz="1800" dirty="0"/>
              <a:t>comes with basic editing software as well</a:t>
            </a:r>
            <a:r>
              <a:rPr lang="en-US" sz="1800" dirty="0" smtClean="0"/>
              <a:t>.</a:t>
            </a:r>
          </a:p>
          <a:p>
            <a:pPr lvl="1"/>
            <a:r>
              <a:rPr lang="en-US" sz="1800" dirty="0" smtClean="0"/>
              <a:t>There are several free phone apps available to allow you to edit pictures on your smartphone. </a:t>
            </a:r>
          </a:p>
          <a:p>
            <a:r>
              <a:rPr lang="en-US" sz="2400" dirty="0"/>
              <a:t>Understand the difference between “nondestructive” and “destructive” editing</a:t>
            </a:r>
            <a:r>
              <a:rPr lang="en-US" sz="2400" dirty="0" smtClean="0"/>
              <a:t>:</a:t>
            </a:r>
          </a:p>
          <a:p>
            <a:pPr lvl="1"/>
            <a:r>
              <a:rPr lang="en-US" sz="1800" dirty="0" smtClean="0"/>
              <a:t>Some </a:t>
            </a:r>
            <a:r>
              <a:rPr lang="en-US" sz="1800" dirty="0"/>
              <a:t>editing software automatically preserves your originals—nondestructive editing. </a:t>
            </a:r>
            <a:endParaRPr lang="en-US" sz="1800" dirty="0" smtClean="0"/>
          </a:p>
          <a:p>
            <a:pPr lvl="1"/>
            <a:r>
              <a:rPr lang="en-US" sz="1800" dirty="0" smtClean="0"/>
              <a:t>Others </a:t>
            </a:r>
            <a:r>
              <a:rPr lang="en-US" sz="1800" dirty="0"/>
              <a:t>save edited images over originals—destructive editing. </a:t>
            </a:r>
            <a:endParaRPr lang="en-US" sz="1800" dirty="0" smtClean="0"/>
          </a:p>
          <a:p>
            <a:pPr lvl="1"/>
            <a:r>
              <a:rPr lang="en-US" sz="1800" dirty="0" smtClean="0"/>
              <a:t>Editing </a:t>
            </a:r>
            <a:r>
              <a:rPr lang="en-US" sz="1800" dirty="0"/>
              <a:t>involves trial and error, and you need to be able to return to an original file if you make a mistake. </a:t>
            </a:r>
            <a:endParaRPr lang="en-US" sz="1800" dirty="0" smtClean="0"/>
          </a:p>
          <a:p>
            <a:pPr lvl="1"/>
            <a:r>
              <a:rPr lang="en-US" sz="1800" dirty="0" smtClean="0"/>
              <a:t>So </a:t>
            </a:r>
            <a:r>
              <a:rPr lang="en-US" sz="1800" dirty="0"/>
              <a:t>make sure you know if your editing program makes copies of your originals. </a:t>
            </a:r>
            <a:endParaRPr lang="en-US" sz="1800" dirty="0" smtClean="0"/>
          </a:p>
          <a:p>
            <a:pPr lvl="1"/>
            <a:r>
              <a:rPr lang="en-US" sz="1800" dirty="0" smtClean="0"/>
              <a:t>If </a:t>
            </a:r>
            <a:r>
              <a:rPr lang="en-US" sz="1800" dirty="0"/>
              <a:t>it doesn’t, then make a copy of all images you plan to edit before you begin.</a:t>
            </a:r>
          </a:p>
          <a:p>
            <a:endParaRPr lang="en-US" sz="1800" dirty="0"/>
          </a:p>
          <a:p>
            <a:endParaRPr lang="en-US" dirty="0"/>
          </a:p>
        </p:txBody>
      </p:sp>
    </p:spTree>
    <p:extLst>
      <p:ext uri="{BB962C8B-B14F-4D97-AF65-F5344CB8AC3E}">
        <p14:creationId xmlns:p14="http://schemas.microsoft.com/office/powerpoint/2010/main" val="35370241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Photo Editors for Beginners</a:t>
            </a:r>
            <a:endParaRPr lang="en-US" dirty="0"/>
          </a:p>
        </p:txBody>
      </p:sp>
      <p:sp>
        <p:nvSpPr>
          <p:cNvPr id="5" name="Rectangle 4"/>
          <p:cNvSpPr/>
          <p:nvPr/>
        </p:nvSpPr>
        <p:spPr>
          <a:xfrm>
            <a:off x="6934200" y="1600200"/>
            <a:ext cx="1981200" cy="4062651"/>
          </a:xfrm>
          <a:prstGeom prst="rect">
            <a:avLst/>
          </a:prstGeom>
        </p:spPr>
        <p:txBody>
          <a:bodyPr wrap="square">
            <a:spAutoFit/>
          </a:bodyPr>
          <a:lstStyle/>
          <a:p>
            <a:r>
              <a:rPr lang="en-US" sz="2400" dirty="0">
                <a:solidFill>
                  <a:schemeClr val="bg1"/>
                </a:solidFill>
              </a:rPr>
              <a:t>Click on one of the links below to check out free photo editors</a:t>
            </a:r>
            <a:r>
              <a:rPr lang="en-US" sz="2400" dirty="0" smtClean="0">
                <a:solidFill>
                  <a:schemeClr val="bg1"/>
                </a:solidFill>
              </a:rPr>
              <a:t>.</a:t>
            </a:r>
          </a:p>
          <a:p>
            <a:endParaRPr lang="en-US" sz="2400" dirty="0">
              <a:solidFill>
                <a:schemeClr val="bg1"/>
              </a:solidFill>
            </a:endParaRPr>
          </a:p>
          <a:p>
            <a:r>
              <a:rPr lang="en-US" sz="2400" b="1" dirty="0" smtClean="0">
                <a:solidFill>
                  <a:schemeClr val="bg1"/>
                </a:solidFill>
                <a:hlinkClick r:id="rId2"/>
              </a:rPr>
              <a:t>Gimp</a:t>
            </a:r>
            <a:endParaRPr lang="en-US" sz="2400" b="1" dirty="0" smtClean="0">
              <a:solidFill>
                <a:schemeClr val="bg1"/>
              </a:solidFill>
            </a:endParaRPr>
          </a:p>
          <a:p>
            <a:r>
              <a:rPr lang="en-US" sz="2400" b="1" dirty="0" smtClean="0">
                <a:solidFill>
                  <a:schemeClr val="bg1"/>
                </a:solidFill>
                <a:hlinkClick r:id="rId3"/>
              </a:rPr>
              <a:t>Paint.NET</a:t>
            </a:r>
            <a:endParaRPr lang="en-US" sz="2400" b="1" dirty="0" smtClean="0">
              <a:solidFill>
                <a:schemeClr val="bg1"/>
              </a:solidFill>
            </a:endParaRPr>
          </a:p>
          <a:p>
            <a:r>
              <a:rPr lang="en-US" sz="2400" b="1" dirty="0" smtClean="0">
                <a:solidFill>
                  <a:schemeClr val="bg1"/>
                </a:solidFill>
                <a:hlinkClick r:id="rId4"/>
              </a:rPr>
              <a:t>PhotoScape</a:t>
            </a:r>
            <a:endParaRPr lang="en-US" sz="2400" b="1" dirty="0" smtClean="0">
              <a:solidFill>
                <a:schemeClr val="bg1"/>
              </a:solidFill>
            </a:endParaRPr>
          </a:p>
          <a:p>
            <a:r>
              <a:rPr lang="pt-BR" sz="2400" b="1" dirty="0" smtClean="0">
                <a:solidFill>
                  <a:schemeClr val="bg1"/>
                </a:solidFill>
                <a:hlinkClick r:id="rId5"/>
              </a:rPr>
              <a:t>Photo Pos Pro</a:t>
            </a:r>
            <a:endParaRPr lang="pt-BR" sz="2400" b="1" dirty="0">
              <a:solidFill>
                <a:schemeClr val="bg1"/>
              </a:solidFill>
            </a:endParaRPr>
          </a:p>
          <a:p>
            <a:endParaRPr lang="en-US" b="1" dirty="0">
              <a:solidFill>
                <a:schemeClr val="bg1"/>
              </a:solidFill>
            </a:endParaRPr>
          </a:p>
        </p:txBody>
      </p:sp>
      <p:pic>
        <p:nvPicPr>
          <p:cNvPr id="9" name="Content Placeholder 8"/>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8600" y="1447800"/>
            <a:ext cx="6496384" cy="4654789"/>
          </a:xfrm>
        </p:spPr>
      </p:pic>
    </p:spTree>
    <p:extLst>
      <p:ext uri="{BB962C8B-B14F-4D97-AF65-F5344CB8AC3E}">
        <p14:creationId xmlns:p14="http://schemas.microsoft.com/office/powerpoint/2010/main" val="2881351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Photo Editing </a:t>
            </a:r>
            <a:r>
              <a:rPr lang="en-US" b="1" dirty="0" smtClean="0"/>
              <a:t>Basics</a:t>
            </a:r>
            <a:endParaRPr lang="en-US" dirty="0"/>
          </a:p>
        </p:txBody>
      </p:sp>
      <p:sp>
        <p:nvSpPr>
          <p:cNvPr id="3" name="Content Placeholder 2"/>
          <p:cNvSpPr>
            <a:spLocks noGrp="1"/>
          </p:cNvSpPr>
          <p:nvPr>
            <p:ph idx="1"/>
          </p:nvPr>
        </p:nvSpPr>
        <p:spPr>
          <a:xfrm>
            <a:off x="4953000" y="1676400"/>
            <a:ext cx="3810000" cy="4733854"/>
          </a:xfrm>
        </p:spPr>
        <p:txBody>
          <a:bodyPr>
            <a:normAutofit/>
          </a:bodyPr>
          <a:lstStyle/>
          <a:p>
            <a:pPr marL="0" indent="0">
              <a:buNone/>
            </a:pPr>
            <a:r>
              <a:rPr lang="en-US" sz="2400" dirty="0" smtClean="0"/>
              <a:t>You </a:t>
            </a:r>
            <a:r>
              <a:rPr lang="en-US" sz="2400" dirty="0"/>
              <a:t>don’t have to do all of the basic editing steps on every image, but the steps you choose to do should be done in the order </a:t>
            </a:r>
            <a:r>
              <a:rPr lang="en-US" sz="2400" dirty="0" smtClean="0"/>
              <a:t>listed on the following slides.</a:t>
            </a:r>
            <a:endParaRPr lang="en-US" sz="2400" dirty="0"/>
          </a:p>
          <a:p>
            <a:endParaRPr lang="en-US" dirty="0"/>
          </a:p>
        </p:txBody>
      </p:sp>
      <p:pic>
        <p:nvPicPr>
          <p:cNvPr id="6" name="Picture 5"/>
          <p:cNvPicPr>
            <a:picLocks noChangeAspect="1"/>
          </p:cNvPicPr>
          <p:nvPr/>
        </p:nvPicPr>
        <p:blipFill>
          <a:blip r:embed="rId2"/>
          <a:stretch>
            <a:fillRect/>
          </a:stretch>
        </p:blipFill>
        <p:spPr>
          <a:xfrm>
            <a:off x="381000" y="1676400"/>
            <a:ext cx="4191000" cy="4191000"/>
          </a:xfrm>
          <a:prstGeom prst="rect">
            <a:avLst/>
          </a:prstGeom>
        </p:spPr>
      </p:pic>
    </p:spTree>
    <p:extLst>
      <p:ext uri="{BB962C8B-B14F-4D97-AF65-F5344CB8AC3E}">
        <p14:creationId xmlns:p14="http://schemas.microsoft.com/office/powerpoint/2010/main" val="6006584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Crop and Clean Up Your </a:t>
            </a:r>
            <a:r>
              <a:rPr lang="en-US" dirty="0" smtClean="0"/>
              <a:t>Images</a:t>
            </a:r>
            <a:endParaRPr lang="en-US" dirty="0"/>
          </a:p>
        </p:txBody>
      </p:sp>
      <p:pic>
        <p:nvPicPr>
          <p:cNvPr id="5" name="Content Placeholder 4"/>
          <p:cNvPicPr>
            <a:picLocks noGrp="1" noChangeAspect="1"/>
          </p:cNvPicPr>
          <p:nvPr>
            <p:ph idx="1"/>
          </p:nvPr>
        </p:nvPicPr>
        <p:blipFill>
          <a:blip r:embed="rId2"/>
          <a:stretch>
            <a:fillRect/>
          </a:stretch>
        </p:blipFill>
        <p:spPr>
          <a:xfrm>
            <a:off x="381000" y="1676400"/>
            <a:ext cx="3923959" cy="2441575"/>
          </a:xfrm>
          <a:prstGeom prst="rect">
            <a:avLst/>
          </a:prstGeom>
        </p:spPr>
      </p:pic>
      <p:sp>
        <p:nvSpPr>
          <p:cNvPr id="6" name="Rectangle 5"/>
          <p:cNvSpPr/>
          <p:nvPr/>
        </p:nvSpPr>
        <p:spPr>
          <a:xfrm>
            <a:off x="381000" y="4343400"/>
            <a:ext cx="3923959" cy="1524000"/>
          </a:xfrm>
          <a:prstGeom prst="rect">
            <a:avLst/>
          </a:prstGeom>
        </p:spPr>
        <p:txBody>
          <a:bodyPr wrap="square">
            <a:spAutoFit/>
          </a:bodyPr>
          <a:lstStyle/>
          <a:p>
            <a:r>
              <a:rPr lang="en-US" b="1" dirty="0">
                <a:solidFill>
                  <a:schemeClr val="bg1"/>
                </a:solidFill>
              </a:rPr>
              <a:t>Straighten images:</a:t>
            </a:r>
            <a:r>
              <a:rPr lang="en-US" dirty="0">
                <a:solidFill>
                  <a:schemeClr val="bg1"/>
                </a:solidFill>
              </a:rPr>
              <a:t> It’s always better to pay attention to be sure your horizon is horizontal when you shoot, but straightening is also an easy first editing step.</a:t>
            </a:r>
          </a:p>
        </p:txBody>
      </p:sp>
      <p:pic>
        <p:nvPicPr>
          <p:cNvPr id="7" name="Picture 6"/>
          <p:cNvPicPr>
            <a:picLocks noChangeAspect="1"/>
          </p:cNvPicPr>
          <p:nvPr/>
        </p:nvPicPr>
        <p:blipFill>
          <a:blip r:embed="rId3"/>
          <a:stretch>
            <a:fillRect/>
          </a:stretch>
        </p:blipFill>
        <p:spPr>
          <a:xfrm>
            <a:off x="4804603" y="1676400"/>
            <a:ext cx="3923960" cy="2441575"/>
          </a:xfrm>
          <a:prstGeom prst="rect">
            <a:avLst/>
          </a:prstGeom>
        </p:spPr>
      </p:pic>
      <p:sp>
        <p:nvSpPr>
          <p:cNvPr id="8" name="Rectangle 7"/>
          <p:cNvSpPr/>
          <p:nvPr/>
        </p:nvSpPr>
        <p:spPr>
          <a:xfrm>
            <a:off x="4804603" y="4337304"/>
            <a:ext cx="3923960" cy="1477328"/>
          </a:xfrm>
          <a:prstGeom prst="rect">
            <a:avLst/>
          </a:prstGeom>
        </p:spPr>
        <p:txBody>
          <a:bodyPr wrap="square">
            <a:spAutoFit/>
          </a:bodyPr>
          <a:lstStyle/>
          <a:p>
            <a:r>
              <a:rPr lang="en-US" b="1" dirty="0">
                <a:solidFill>
                  <a:schemeClr val="bg1"/>
                </a:solidFill>
              </a:rPr>
              <a:t>Crop images:</a:t>
            </a:r>
            <a:r>
              <a:rPr lang="en-US" dirty="0">
                <a:solidFill>
                  <a:schemeClr val="bg1"/>
                </a:solidFill>
              </a:rPr>
              <a:t> It’s best to crop to improve minor compositional details, like distracting elements at the edge of the frame or repositioning your subject slightly.</a:t>
            </a:r>
          </a:p>
        </p:txBody>
      </p:sp>
    </p:spTree>
    <p:extLst>
      <p:ext uri="{BB962C8B-B14F-4D97-AF65-F5344CB8AC3E}">
        <p14:creationId xmlns:p14="http://schemas.microsoft.com/office/powerpoint/2010/main" val="13871090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Crop and Clean Up Your Images</a:t>
            </a:r>
          </a:p>
        </p:txBody>
      </p:sp>
      <p:pic>
        <p:nvPicPr>
          <p:cNvPr id="4" name="Content Placeholder 3"/>
          <p:cNvPicPr>
            <a:picLocks noGrp="1" noChangeAspect="1"/>
          </p:cNvPicPr>
          <p:nvPr>
            <p:ph idx="1"/>
          </p:nvPr>
        </p:nvPicPr>
        <p:blipFill>
          <a:blip r:embed="rId2"/>
          <a:stretch>
            <a:fillRect/>
          </a:stretch>
        </p:blipFill>
        <p:spPr>
          <a:xfrm>
            <a:off x="498936" y="1752600"/>
            <a:ext cx="4531179" cy="2819400"/>
          </a:xfrm>
          <a:prstGeom prst="rect">
            <a:avLst/>
          </a:prstGeom>
        </p:spPr>
      </p:pic>
      <p:sp>
        <p:nvSpPr>
          <p:cNvPr id="5" name="Rectangle 4"/>
          <p:cNvSpPr/>
          <p:nvPr/>
        </p:nvSpPr>
        <p:spPr>
          <a:xfrm>
            <a:off x="5257800" y="1600200"/>
            <a:ext cx="3328882" cy="4247317"/>
          </a:xfrm>
          <a:prstGeom prst="rect">
            <a:avLst/>
          </a:prstGeom>
        </p:spPr>
        <p:txBody>
          <a:bodyPr wrap="square">
            <a:spAutoFit/>
          </a:bodyPr>
          <a:lstStyle/>
          <a:p>
            <a:r>
              <a:rPr lang="en-US" b="1" dirty="0">
                <a:solidFill>
                  <a:schemeClr val="bg1"/>
                </a:solidFill>
              </a:rPr>
              <a:t>Spot-clean images:</a:t>
            </a:r>
            <a:r>
              <a:rPr lang="en-US" dirty="0">
                <a:solidFill>
                  <a:schemeClr val="bg1"/>
                </a:solidFill>
              </a:rPr>
              <a:t> The outdoors is a dusty place and nature’s gritty elements have a way of finding their way onto your camera lens, and then onto your photos. (Using a lens brush regularly in the field cuts down on this.)</a:t>
            </a:r>
          </a:p>
          <a:p>
            <a:r>
              <a:rPr lang="en-US" dirty="0">
                <a:solidFill>
                  <a:schemeClr val="bg1"/>
                </a:solidFill>
              </a:rPr>
              <a:t>Most editing programs have a spot-removing tool. The name varies: “clone stamping” and “spot healing” are two variations. </a:t>
            </a:r>
            <a:r>
              <a:rPr lang="en-US" dirty="0" smtClean="0">
                <a:solidFill>
                  <a:schemeClr val="bg1"/>
                </a:solidFill>
              </a:rPr>
              <a:t>Work </a:t>
            </a:r>
            <a:r>
              <a:rPr lang="en-US" dirty="0">
                <a:solidFill>
                  <a:schemeClr val="bg1"/>
                </a:solidFill>
              </a:rPr>
              <a:t>your way methodically around your photo until you have a spot-free image.</a:t>
            </a:r>
          </a:p>
        </p:txBody>
      </p:sp>
    </p:spTree>
    <p:extLst>
      <p:ext uri="{BB962C8B-B14F-4D97-AF65-F5344CB8AC3E}">
        <p14:creationId xmlns:p14="http://schemas.microsoft.com/office/powerpoint/2010/main" val="30552193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Adjust the White </a:t>
            </a:r>
            <a:r>
              <a:rPr lang="en-US" dirty="0" smtClean="0"/>
              <a:t>Balance</a:t>
            </a:r>
            <a:endParaRPr lang="en-US" dirty="0"/>
          </a:p>
        </p:txBody>
      </p:sp>
      <p:pic>
        <p:nvPicPr>
          <p:cNvPr id="4" name="Content Placeholder 3"/>
          <p:cNvPicPr>
            <a:picLocks noGrp="1" noChangeAspect="1"/>
          </p:cNvPicPr>
          <p:nvPr>
            <p:ph idx="1"/>
          </p:nvPr>
        </p:nvPicPr>
        <p:blipFill>
          <a:blip r:embed="rId2"/>
          <a:stretch>
            <a:fillRect/>
          </a:stretch>
        </p:blipFill>
        <p:spPr>
          <a:xfrm>
            <a:off x="457200" y="1594104"/>
            <a:ext cx="4304385" cy="2869590"/>
          </a:xfrm>
          <a:prstGeom prst="rect">
            <a:avLst/>
          </a:prstGeom>
        </p:spPr>
      </p:pic>
      <p:sp>
        <p:nvSpPr>
          <p:cNvPr id="5" name="Rectangle 4"/>
          <p:cNvSpPr/>
          <p:nvPr/>
        </p:nvSpPr>
        <p:spPr>
          <a:xfrm>
            <a:off x="5111495" y="1878371"/>
            <a:ext cx="3886200" cy="2585323"/>
          </a:xfrm>
          <a:prstGeom prst="rect">
            <a:avLst/>
          </a:prstGeom>
        </p:spPr>
        <p:txBody>
          <a:bodyPr wrap="square">
            <a:spAutoFit/>
          </a:bodyPr>
          <a:lstStyle/>
          <a:p>
            <a:r>
              <a:rPr lang="en-US" dirty="0">
                <a:solidFill>
                  <a:schemeClr val="bg1"/>
                </a:solidFill>
              </a:rPr>
              <a:t>White balance relates to color levels, not exposure levels. If your image has an overall color tone that you find displeasing or unnatural, you can adjust white balance to fix it. Note that JPG files, because they capture far less digital data than RAW files, offer a minimal amount of white balance adjustment during editing.</a:t>
            </a:r>
          </a:p>
        </p:txBody>
      </p:sp>
      <p:sp>
        <p:nvSpPr>
          <p:cNvPr id="6" name="Rectangle 5"/>
          <p:cNvSpPr/>
          <p:nvPr/>
        </p:nvSpPr>
        <p:spPr>
          <a:xfrm>
            <a:off x="359054" y="4505962"/>
            <a:ext cx="8647785" cy="1200329"/>
          </a:xfrm>
          <a:prstGeom prst="rect">
            <a:avLst/>
          </a:prstGeom>
        </p:spPr>
        <p:txBody>
          <a:bodyPr wrap="square">
            <a:spAutoFit/>
          </a:bodyPr>
          <a:lstStyle/>
          <a:p>
            <a:r>
              <a:rPr lang="en-US" dirty="0">
                <a:solidFill>
                  <a:schemeClr val="bg1"/>
                </a:solidFill>
              </a:rPr>
              <a:t>Most editing programs let you pick from preset modes like “flash,” “daylight” or “cloudy” to better calibrate the image for the lighting conditions when it was shot. In addition, many have both a “temperature” and a “tint” slider that you can fiddle with to fine-tune the overall lighting cast on an image.</a:t>
            </a:r>
          </a:p>
        </p:txBody>
      </p:sp>
      <p:pic>
        <p:nvPicPr>
          <p:cNvPr id="7" name="Picture 6"/>
          <p:cNvPicPr>
            <a:picLocks noChangeAspect="1"/>
          </p:cNvPicPr>
          <p:nvPr/>
        </p:nvPicPr>
        <p:blipFill>
          <a:blip r:embed="rId3"/>
          <a:stretch>
            <a:fillRect/>
          </a:stretch>
        </p:blipFill>
        <p:spPr>
          <a:xfrm>
            <a:off x="2057400" y="5791200"/>
            <a:ext cx="4895850" cy="815975"/>
          </a:xfrm>
          <a:prstGeom prst="rect">
            <a:avLst/>
          </a:prstGeom>
        </p:spPr>
      </p:pic>
    </p:spTree>
    <p:extLst>
      <p:ext uri="{BB962C8B-B14F-4D97-AF65-F5344CB8AC3E}">
        <p14:creationId xmlns:p14="http://schemas.microsoft.com/office/powerpoint/2010/main" val="27149503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Adjust Exposure and </a:t>
            </a:r>
            <a:r>
              <a:rPr lang="en-US" dirty="0" smtClean="0"/>
              <a:t>Contrast</a:t>
            </a:r>
            <a:endParaRPr lang="en-US" dirty="0"/>
          </a:p>
        </p:txBody>
      </p:sp>
      <p:pic>
        <p:nvPicPr>
          <p:cNvPr id="4" name="Content Placeholder 3"/>
          <p:cNvPicPr>
            <a:picLocks noGrp="1" noChangeAspect="1"/>
          </p:cNvPicPr>
          <p:nvPr>
            <p:ph idx="1"/>
          </p:nvPr>
        </p:nvPicPr>
        <p:blipFill>
          <a:blip r:embed="rId2"/>
          <a:stretch>
            <a:fillRect/>
          </a:stretch>
        </p:blipFill>
        <p:spPr>
          <a:xfrm>
            <a:off x="381000" y="1676400"/>
            <a:ext cx="3801495" cy="2365375"/>
          </a:xfrm>
          <a:prstGeom prst="rect">
            <a:avLst/>
          </a:prstGeom>
        </p:spPr>
      </p:pic>
      <p:sp>
        <p:nvSpPr>
          <p:cNvPr id="5" name="Rectangle 4"/>
          <p:cNvSpPr/>
          <p:nvPr/>
        </p:nvSpPr>
        <p:spPr>
          <a:xfrm>
            <a:off x="4550664" y="1676400"/>
            <a:ext cx="4288536" cy="1815882"/>
          </a:xfrm>
          <a:prstGeom prst="rect">
            <a:avLst/>
          </a:prstGeom>
        </p:spPr>
        <p:txBody>
          <a:bodyPr wrap="square">
            <a:spAutoFit/>
          </a:bodyPr>
          <a:lstStyle/>
          <a:p>
            <a:r>
              <a:rPr lang="en-US" sz="1600" b="1" dirty="0">
                <a:solidFill>
                  <a:schemeClr val="bg1"/>
                </a:solidFill>
              </a:rPr>
              <a:t>Adjusting exposure: </a:t>
            </a:r>
            <a:r>
              <a:rPr lang="en-US" sz="1600" dirty="0">
                <a:solidFill>
                  <a:schemeClr val="bg1"/>
                </a:solidFill>
              </a:rPr>
              <a:t>This is the process of making the photo exactly as bright or dark as you want. Note that “noise” (a mottled look) can sometimes be introduced when you crank up the brightness. That’s why it’s always better to get the correct exposure (one that’s sufficiently bright) when you first take the photo.</a:t>
            </a:r>
          </a:p>
        </p:txBody>
      </p:sp>
      <p:pic>
        <p:nvPicPr>
          <p:cNvPr id="6" name="Picture 5"/>
          <p:cNvPicPr>
            <a:picLocks noChangeAspect="1"/>
          </p:cNvPicPr>
          <p:nvPr/>
        </p:nvPicPr>
        <p:blipFill>
          <a:blip r:embed="rId3"/>
          <a:stretch>
            <a:fillRect/>
          </a:stretch>
        </p:blipFill>
        <p:spPr>
          <a:xfrm>
            <a:off x="380999" y="4142105"/>
            <a:ext cx="3801495" cy="2365375"/>
          </a:xfrm>
          <a:prstGeom prst="rect">
            <a:avLst/>
          </a:prstGeom>
        </p:spPr>
      </p:pic>
      <p:sp>
        <p:nvSpPr>
          <p:cNvPr id="7" name="Rectangle 6"/>
          <p:cNvSpPr/>
          <p:nvPr/>
        </p:nvSpPr>
        <p:spPr>
          <a:xfrm>
            <a:off x="4408932" y="4148201"/>
            <a:ext cx="4430268" cy="2308324"/>
          </a:xfrm>
          <a:prstGeom prst="rect">
            <a:avLst/>
          </a:prstGeom>
        </p:spPr>
        <p:txBody>
          <a:bodyPr wrap="square">
            <a:spAutoFit/>
          </a:bodyPr>
          <a:lstStyle/>
          <a:p>
            <a:r>
              <a:rPr lang="en-US" sz="1600" b="1" dirty="0">
                <a:solidFill>
                  <a:schemeClr val="bg1"/>
                </a:solidFill>
              </a:rPr>
              <a:t>Adjusting contrast: </a:t>
            </a:r>
            <a:r>
              <a:rPr lang="en-US" sz="1600" dirty="0">
                <a:solidFill>
                  <a:schemeClr val="bg1"/>
                </a:solidFill>
              </a:rPr>
              <a:t>Contrast is the range of dark to light tones. When it’s extra high, you see a stark image, where all tones, regardless of color, are either very dark or very light. When it’s extra low, you see a flat image where no elements in the frame stand out. Typically, you want a middle contrast that avoids either of those extremes. But if you prefer either of those effects, you can adjust the contrast to achieve that.</a:t>
            </a:r>
          </a:p>
        </p:txBody>
      </p:sp>
    </p:spTree>
    <p:extLst>
      <p:ext uri="{BB962C8B-B14F-4D97-AF65-F5344CB8AC3E}">
        <p14:creationId xmlns:p14="http://schemas.microsoft.com/office/powerpoint/2010/main" val="22943002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Adjust Color Vibrancy and </a:t>
            </a:r>
            <a:r>
              <a:rPr lang="en-US" dirty="0" smtClean="0"/>
              <a:t>Saturation</a:t>
            </a:r>
            <a:endParaRPr lang="en-US" dirty="0"/>
          </a:p>
        </p:txBody>
      </p:sp>
      <p:pic>
        <p:nvPicPr>
          <p:cNvPr id="4" name="Content Placeholder 3"/>
          <p:cNvPicPr>
            <a:picLocks noGrp="1" noChangeAspect="1"/>
          </p:cNvPicPr>
          <p:nvPr>
            <p:ph idx="1"/>
          </p:nvPr>
        </p:nvPicPr>
        <p:blipFill>
          <a:blip r:embed="rId2"/>
          <a:stretch>
            <a:fillRect/>
          </a:stretch>
        </p:blipFill>
        <p:spPr>
          <a:xfrm>
            <a:off x="1752600" y="1524000"/>
            <a:ext cx="5099446" cy="3172989"/>
          </a:xfrm>
          <a:prstGeom prst="rect">
            <a:avLst/>
          </a:prstGeom>
        </p:spPr>
      </p:pic>
      <p:sp>
        <p:nvSpPr>
          <p:cNvPr id="5" name="Rectangle 4"/>
          <p:cNvSpPr/>
          <p:nvPr/>
        </p:nvSpPr>
        <p:spPr>
          <a:xfrm>
            <a:off x="457200" y="4876800"/>
            <a:ext cx="8382000" cy="1477328"/>
          </a:xfrm>
          <a:prstGeom prst="rect">
            <a:avLst/>
          </a:prstGeom>
        </p:spPr>
        <p:txBody>
          <a:bodyPr wrap="square">
            <a:spAutoFit/>
          </a:bodyPr>
          <a:lstStyle/>
          <a:p>
            <a:r>
              <a:rPr lang="en-US" dirty="0">
                <a:solidFill>
                  <a:schemeClr val="bg1"/>
                </a:solidFill>
              </a:rPr>
              <a:t>Once white balance is adjusted, you can further refine colors in your photos with the saturation and vibrancy controls. The distinction between the two is subtle: Increasing vibrancy increases color intensity in neutral color tones and maintains color intensity in the brighter colors. Increasing saturation makes all colors throughout the frame more intense. When bright colors pop, it can give the photo a more dramatic look.</a:t>
            </a:r>
          </a:p>
        </p:txBody>
      </p:sp>
    </p:spTree>
    <p:extLst>
      <p:ext uri="{BB962C8B-B14F-4D97-AF65-F5344CB8AC3E}">
        <p14:creationId xmlns:p14="http://schemas.microsoft.com/office/powerpoint/2010/main" val="36348488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Adjust </a:t>
            </a:r>
            <a:r>
              <a:rPr lang="en-US" dirty="0" smtClean="0"/>
              <a:t>Sharpness</a:t>
            </a:r>
            <a:endParaRPr lang="en-US" dirty="0"/>
          </a:p>
        </p:txBody>
      </p:sp>
      <p:pic>
        <p:nvPicPr>
          <p:cNvPr id="4" name="Content Placeholder 3"/>
          <p:cNvPicPr>
            <a:picLocks noGrp="1" noChangeAspect="1"/>
          </p:cNvPicPr>
          <p:nvPr>
            <p:ph idx="1"/>
          </p:nvPr>
        </p:nvPicPr>
        <p:blipFill>
          <a:blip r:embed="rId2"/>
          <a:stretch>
            <a:fillRect/>
          </a:stretch>
        </p:blipFill>
        <p:spPr>
          <a:xfrm>
            <a:off x="320040" y="1521865"/>
            <a:ext cx="4572000" cy="3048000"/>
          </a:xfrm>
          <a:prstGeom prst="rect">
            <a:avLst/>
          </a:prstGeom>
        </p:spPr>
      </p:pic>
      <p:sp>
        <p:nvSpPr>
          <p:cNvPr id="5" name="Rectangle 4"/>
          <p:cNvSpPr/>
          <p:nvPr/>
        </p:nvSpPr>
        <p:spPr>
          <a:xfrm>
            <a:off x="5060595" y="1793099"/>
            <a:ext cx="3970635" cy="2308324"/>
          </a:xfrm>
          <a:prstGeom prst="rect">
            <a:avLst/>
          </a:prstGeom>
        </p:spPr>
        <p:txBody>
          <a:bodyPr wrap="square">
            <a:spAutoFit/>
          </a:bodyPr>
          <a:lstStyle/>
          <a:p>
            <a:r>
              <a:rPr lang="en-US" dirty="0">
                <a:solidFill>
                  <a:schemeClr val="bg1"/>
                </a:solidFill>
              </a:rPr>
              <a:t>Sharpening an image gives it a crisper, cleaner look. Many programs offer multiple sharpening tools. Begin by adjusting the overall amount of sharpness (on a scale from 0 to 100). Start at 50 percent, then adjust the level up or down to get the sharpness you prefer.</a:t>
            </a:r>
          </a:p>
        </p:txBody>
      </p:sp>
      <p:sp>
        <p:nvSpPr>
          <p:cNvPr id="6" name="Rectangle 5"/>
          <p:cNvSpPr/>
          <p:nvPr/>
        </p:nvSpPr>
        <p:spPr>
          <a:xfrm>
            <a:off x="228600" y="4579009"/>
            <a:ext cx="8686800" cy="2031325"/>
          </a:xfrm>
          <a:prstGeom prst="rect">
            <a:avLst/>
          </a:prstGeom>
        </p:spPr>
        <p:txBody>
          <a:bodyPr wrap="square">
            <a:spAutoFit/>
          </a:bodyPr>
          <a:lstStyle/>
          <a:p>
            <a:r>
              <a:rPr lang="en-US" dirty="0">
                <a:solidFill>
                  <a:schemeClr val="bg1"/>
                </a:solidFill>
              </a:rPr>
              <a:t>Experiment with your editing program's additional sharpening features to see the effect each produces. One you might try is a “clarity” or “structure” tool. It makes the edges of objects in the photo stand out </a:t>
            </a:r>
            <a:r>
              <a:rPr lang="en-US" dirty="0" smtClean="0">
                <a:solidFill>
                  <a:schemeClr val="bg1"/>
                </a:solidFill>
              </a:rPr>
              <a:t>more. You </a:t>
            </a:r>
            <a:r>
              <a:rPr lang="en-US" dirty="0">
                <a:solidFill>
                  <a:schemeClr val="bg1"/>
                </a:solidFill>
              </a:rPr>
              <a:t>need to look closely at individual areas of the frame in order to evaluate the effect of each sharpness adjustment. </a:t>
            </a:r>
          </a:p>
          <a:p>
            <a:r>
              <a:rPr lang="en-US" dirty="0">
                <a:solidFill>
                  <a:schemeClr val="bg1"/>
                </a:solidFill>
              </a:rPr>
              <a:t>Note that sharpening an image can’t turn an out-of-focus shot into an in-focus shot. No editing tool can do that. In addition, if you sharpen an image too much you can create an unnatural halo effect around objects in the frame.</a:t>
            </a:r>
          </a:p>
        </p:txBody>
      </p:sp>
    </p:spTree>
    <p:extLst>
      <p:ext uri="{BB962C8B-B14F-4D97-AF65-F5344CB8AC3E}">
        <p14:creationId xmlns:p14="http://schemas.microsoft.com/office/powerpoint/2010/main" val="24475320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5833" t="14471" r="64167" b="24304"/>
          <a:stretch>
            <a:fillRect/>
          </a:stretch>
        </p:blipFill>
        <p:spPr>
          <a:xfrm>
            <a:off x="609600" y="1371600"/>
            <a:ext cx="2743200" cy="4191000"/>
          </a:xfrm>
          <a:prstGeom prst="rect">
            <a:avLst/>
          </a:prstGeom>
        </p:spPr>
      </p:pic>
      <p:sp>
        <p:nvSpPr>
          <p:cNvPr id="4" name="TextBox 2"/>
          <p:cNvSpPr txBox="1"/>
          <p:nvPr/>
        </p:nvSpPr>
        <p:spPr>
          <a:xfrm>
            <a:off x="1752600" y="5308600"/>
            <a:ext cx="65" cy="1308050"/>
          </a:xfrm>
          <a:prstGeom prst="rect">
            <a:avLst/>
          </a:prstGeom>
          <a:noFill/>
        </p:spPr>
        <p:txBody>
          <a:bodyPr vert="horz" wrap="none" lIns="0" tIns="0" rIns="0" bIns="0" rtlCol="0">
            <a:spAutoFit/>
          </a:bodyPr>
          <a:lstStyle/>
          <a:p>
            <a:pPr>
              <a:lnSpc>
                <a:spcPts val="5060"/>
              </a:lnSpc>
            </a:pPr>
            <a:endParaRPr lang="en-CA" sz="4404" dirty="0" smtClean="0">
              <a:solidFill>
                <a:srgbClr val="FFFFFF"/>
              </a:solidFill>
              <a:latin typeface="Times New Roman"/>
              <a:cs typeface="Times New Roman"/>
            </a:endParaRPr>
          </a:p>
          <a:p>
            <a:pPr>
              <a:lnSpc>
                <a:spcPts val="5060"/>
              </a:lnSpc>
            </a:pPr>
            <a:endParaRPr lang="en-CA" sz="4404" dirty="0">
              <a:solidFill>
                <a:srgbClr val="000000"/>
              </a:solidFill>
            </a:endParaRPr>
          </a:p>
        </p:txBody>
      </p:sp>
      <p:pic>
        <p:nvPicPr>
          <p:cNvPr id="5" name="Picture 4"/>
          <p:cNvPicPr>
            <a:picLocks/>
          </p:cNvPicPr>
          <p:nvPr/>
        </p:nvPicPr>
        <p:blipFill>
          <a:blip r:embed="rId2" cstate="print"/>
          <a:srcRect l="39167" t="14471" r="3333" b="24304"/>
          <a:stretch>
            <a:fillRect/>
          </a:stretch>
        </p:blipFill>
        <p:spPr>
          <a:xfrm>
            <a:off x="3657600" y="1371600"/>
            <a:ext cx="5257800" cy="4191000"/>
          </a:xfrm>
          <a:prstGeom prst="rect">
            <a:avLst/>
          </a:prstGeom>
        </p:spPr>
      </p:pic>
      <p:sp>
        <p:nvSpPr>
          <p:cNvPr id="6" name="Title 5"/>
          <p:cNvSpPr>
            <a:spLocks noGrp="1"/>
          </p:cNvSpPr>
          <p:nvPr>
            <p:ph type="title"/>
          </p:nvPr>
        </p:nvSpPr>
        <p:spPr/>
        <p:txBody>
          <a:bodyPr/>
          <a:lstStyle/>
          <a:p>
            <a:r>
              <a:rPr lang="en-US" dirty="0" smtClean="0"/>
              <a:t>Photo Editing</a:t>
            </a:r>
            <a:endParaRPr lang="en-US" dirty="0"/>
          </a:p>
        </p:txBody>
      </p:sp>
      <p:sp>
        <p:nvSpPr>
          <p:cNvPr id="7" name="Content Placeholder 6"/>
          <p:cNvSpPr>
            <a:spLocks noGrp="1"/>
          </p:cNvSpPr>
          <p:nvPr>
            <p:ph idx="1"/>
          </p:nvPr>
        </p:nvSpPr>
        <p:spPr>
          <a:xfrm>
            <a:off x="533401" y="5791200"/>
            <a:ext cx="3352800" cy="762000"/>
          </a:xfrm>
        </p:spPr>
        <p:txBody>
          <a:bodyPr/>
          <a:lstStyle/>
          <a:p>
            <a:pPr>
              <a:buNone/>
            </a:pPr>
            <a:r>
              <a:rPr lang="en-CA" dirty="0" smtClean="0">
                <a:solidFill>
                  <a:srgbClr val="FFFFFF"/>
                </a:solidFill>
                <a:cs typeface="Times New Roman"/>
              </a:rPr>
              <a:t>Create a Photo that is</a:t>
            </a:r>
          </a:p>
          <a:p>
            <a:endParaRPr lang="en-US" dirty="0"/>
          </a:p>
        </p:txBody>
      </p:sp>
      <p:sp>
        <p:nvSpPr>
          <p:cNvPr id="8" name="Rectangle 7"/>
          <p:cNvSpPr/>
          <p:nvPr/>
        </p:nvSpPr>
        <p:spPr>
          <a:xfrm>
            <a:off x="4038600" y="5791200"/>
            <a:ext cx="3649717" cy="523220"/>
          </a:xfrm>
          <a:prstGeom prst="rect">
            <a:avLst/>
          </a:prstGeom>
        </p:spPr>
        <p:txBody>
          <a:bodyPr wrap="none">
            <a:spAutoFit/>
          </a:bodyPr>
          <a:lstStyle/>
          <a:p>
            <a:r>
              <a:rPr lang="en-CA" sz="2800" dirty="0" smtClean="0">
                <a:solidFill>
                  <a:srgbClr val="FFFFFF"/>
                </a:solidFill>
                <a:cs typeface="Times New Roman"/>
              </a:rPr>
              <a:t>. . . Out-of-this-WORLD!</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3810000"/>
            <a:ext cx="8229600" cy="2895600"/>
          </a:xfrm>
        </p:spPr>
        <p:txBody>
          <a:bodyPr>
            <a:normAutofit fontScale="92500" lnSpcReduction="20000"/>
          </a:bodyPr>
          <a:lstStyle/>
          <a:p>
            <a:pPr marL="514350" indent="-514350">
              <a:buFont typeface="+mj-lt"/>
              <a:buAutoNum type="arabicPeriod" startAt="3"/>
            </a:pPr>
            <a:r>
              <a:rPr lang="en-US" b="1" i="1" dirty="0" smtClean="0">
                <a:solidFill>
                  <a:schemeClr val="bg1"/>
                </a:solidFill>
              </a:rPr>
              <a:t>Shutter Release Button</a:t>
            </a:r>
            <a:r>
              <a:rPr lang="en-US" dirty="0" smtClean="0">
                <a:solidFill>
                  <a:schemeClr val="bg1"/>
                </a:solidFill>
              </a:rPr>
              <a:t> - This is the "trigger" of the camera. In most cameras, a half-press activates and locks the auto-focus, and a full press initiates the image capturing process. </a:t>
            </a:r>
          </a:p>
          <a:p>
            <a:pPr marL="514350" indent="-514350">
              <a:buFont typeface="+mj-lt"/>
              <a:buAutoNum type="arabicPeriod" startAt="3"/>
            </a:pPr>
            <a:r>
              <a:rPr lang="en-US" b="1" i="1" dirty="0" smtClean="0">
                <a:solidFill>
                  <a:schemeClr val="bg1"/>
                </a:solidFill>
              </a:rPr>
              <a:t>Mode Dial</a:t>
            </a:r>
            <a:r>
              <a:rPr lang="en-US" dirty="0" smtClean="0">
                <a:solidFill>
                  <a:schemeClr val="bg1"/>
                </a:solidFill>
              </a:rPr>
              <a:t> - Contains several symbols (slightly different on various camera models), this dial allows you to select a shooting mode, automatic or manual or a choice between one of the pre-defined settings.</a:t>
            </a:r>
          </a:p>
          <a:p>
            <a:pPr marL="514350" indent="-514350">
              <a:buFont typeface="+mj-lt"/>
              <a:buAutoNum type="arabicPeriod"/>
            </a:pPr>
            <a:endParaRPr lang="en-US" dirty="0">
              <a:solidFill>
                <a:schemeClr val="bg1"/>
              </a:solidFill>
            </a:endParaRPr>
          </a:p>
        </p:txBody>
      </p:sp>
      <p:pic>
        <p:nvPicPr>
          <p:cNvPr id="11" name="Picture 4" descr="camera parts 01"/>
          <p:cNvPicPr>
            <a:picLocks noGrp="1" noChangeAspect="1" noChangeArrowheads="1"/>
          </p:cNvPicPr>
          <p:nvPr>
            <p:ph sz="half" idx="1"/>
          </p:nvPr>
        </p:nvPicPr>
        <p:blipFill>
          <a:blip r:embed="rId2" cstate="print"/>
          <a:srcRect/>
          <a:stretch>
            <a:fillRect/>
          </a:stretch>
        </p:blipFill>
        <p:spPr bwMode="auto">
          <a:xfrm>
            <a:off x="2057400" y="1295400"/>
            <a:ext cx="4876800"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331005" cy="763525"/>
          </a:xfrm>
        </p:spPr>
        <p:txBody>
          <a:bodyPr/>
          <a:lstStyle/>
          <a:p>
            <a:r>
              <a:rPr lang="en-US" dirty="0" smtClean="0"/>
              <a:t>Requirement 7</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Using images other than those created for requirements 4, 5 or 6, produce a visual story to document an event to photograph OR choose a topic that interests you to photograph. Do the following: </a:t>
            </a:r>
          </a:p>
          <a:p>
            <a:pPr marL="914400" lvl="1" indent="-514350">
              <a:buFont typeface="+mj-lt"/>
              <a:buAutoNum type="alphaLcPeriod"/>
            </a:pPr>
            <a:r>
              <a:rPr lang="en-US" dirty="0"/>
              <a:t>Plan the images you need to photograph for your photo story. </a:t>
            </a:r>
          </a:p>
          <a:p>
            <a:pPr marL="914400" lvl="1" indent="-514350">
              <a:buFont typeface="+mj-lt"/>
              <a:buAutoNum type="alphaLcPeriod"/>
            </a:pPr>
            <a:r>
              <a:rPr lang="en-US" dirty="0"/>
              <a:t>Share your plan with your counselor, and get your counselor's input and approval before you proceed. </a:t>
            </a:r>
          </a:p>
          <a:p>
            <a:pPr marL="914400" lvl="1" indent="-514350">
              <a:buFont typeface="+mj-lt"/>
              <a:buAutoNum type="alphaLcPeriod"/>
            </a:pPr>
            <a:r>
              <a:rPr lang="en-US" dirty="0"/>
              <a:t>Select eight to 12 images that best tell your story. Arrange your images in order and mount the prints on a poster board, OR create an electronic presentation. Share your visual story with your counselor.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37867"/>
            <a:ext cx="1143000" cy="1143000"/>
          </a:xfrm>
          <a:prstGeom prst="rect">
            <a:avLst/>
          </a:prstGeom>
        </p:spPr>
      </p:pic>
    </p:spTree>
    <p:extLst>
      <p:ext uri="{BB962C8B-B14F-4D97-AF65-F5344CB8AC3E}">
        <p14:creationId xmlns:p14="http://schemas.microsoft.com/office/powerpoint/2010/main" val="4243523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Photo Story?</a:t>
            </a:r>
            <a:endParaRPr lang="en-US" dirty="0"/>
          </a:p>
        </p:txBody>
      </p:sp>
      <p:sp>
        <p:nvSpPr>
          <p:cNvPr id="3" name="Content Placeholder 2"/>
          <p:cNvSpPr>
            <a:spLocks noGrp="1"/>
          </p:cNvSpPr>
          <p:nvPr>
            <p:ph idx="1"/>
          </p:nvPr>
        </p:nvSpPr>
        <p:spPr/>
        <p:txBody>
          <a:bodyPr>
            <a:normAutofit/>
          </a:bodyPr>
          <a:lstStyle/>
          <a:p>
            <a:r>
              <a:rPr lang="en-US" sz="2400" dirty="0"/>
              <a:t>A photo </a:t>
            </a:r>
            <a:r>
              <a:rPr lang="en-US" sz="2400" dirty="0" smtClean="0"/>
              <a:t>story </a:t>
            </a:r>
            <a:r>
              <a:rPr lang="en-US" sz="2400" dirty="0"/>
              <a:t>tells a story visually. </a:t>
            </a:r>
            <a:endParaRPr lang="en-US" sz="2400" dirty="0" smtClean="0"/>
          </a:p>
          <a:p>
            <a:pPr lvl="1"/>
            <a:r>
              <a:rPr lang="en-US" sz="2000" dirty="0" smtClean="0"/>
              <a:t>Just </a:t>
            </a:r>
            <a:r>
              <a:rPr lang="en-US" sz="2000" dirty="0"/>
              <a:t>like </a:t>
            </a:r>
            <a:r>
              <a:rPr lang="en-US" sz="2000" dirty="0" smtClean="0"/>
              <a:t>a story you </a:t>
            </a:r>
            <a:r>
              <a:rPr lang="en-US" sz="2000" dirty="0"/>
              <a:t>read, the photo </a:t>
            </a:r>
            <a:r>
              <a:rPr lang="en-US" sz="2000" dirty="0" smtClean="0"/>
              <a:t>story </a:t>
            </a:r>
            <a:r>
              <a:rPr lang="en-US" sz="2000" dirty="0"/>
              <a:t>offers a complete rendering of a subject or situation using a series of carefully crafted and curated images. </a:t>
            </a:r>
            <a:endParaRPr lang="en-US" sz="2000" dirty="0" smtClean="0"/>
          </a:p>
          <a:p>
            <a:pPr lvl="1"/>
            <a:r>
              <a:rPr lang="en-US" sz="2000" dirty="0" smtClean="0"/>
              <a:t>Photo </a:t>
            </a:r>
            <a:r>
              <a:rPr lang="en-US" sz="2000" dirty="0"/>
              <a:t>stories have a </a:t>
            </a:r>
            <a:r>
              <a:rPr lang="en-US" sz="2000" dirty="0" smtClean="0"/>
              <a:t>theme </a:t>
            </a:r>
            <a:r>
              <a:rPr lang="en-US" sz="2000" dirty="0"/>
              <a:t>and each image backs up that overarching theme which is defined in the photo </a:t>
            </a:r>
            <a:r>
              <a:rPr lang="en-US" sz="2000" dirty="0" smtClean="0"/>
              <a:t>story’s </a:t>
            </a:r>
            <a:r>
              <a:rPr lang="en-US" sz="2000" dirty="0"/>
              <a:t>title and is sometimes supported with text.</a:t>
            </a:r>
          </a:p>
          <a:p>
            <a:pPr lvl="1"/>
            <a:r>
              <a:rPr lang="en-US" sz="2000" dirty="0"/>
              <a:t>P</a:t>
            </a:r>
            <a:r>
              <a:rPr lang="en-US" sz="2000" dirty="0" smtClean="0"/>
              <a:t>hoto </a:t>
            </a:r>
            <a:r>
              <a:rPr lang="en-US" sz="2000" dirty="0"/>
              <a:t>stories are designed to move their audience, to inspire a certain action, awareness, or emotion. </a:t>
            </a:r>
            <a:endParaRPr lang="en-US" sz="2000" dirty="0" smtClean="0"/>
          </a:p>
          <a:p>
            <a:pPr lvl="1"/>
            <a:r>
              <a:rPr lang="en-US" sz="2000" dirty="0" smtClean="0"/>
              <a:t>Photo </a:t>
            </a:r>
            <a:r>
              <a:rPr lang="en-US" sz="2000" dirty="0"/>
              <a:t>stories are not just a collection of cool photos</a:t>
            </a:r>
            <a:r>
              <a:rPr lang="en-US" sz="2000" dirty="0" smtClean="0"/>
              <a:t>.</a:t>
            </a:r>
            <a:endParaRPr lang="en-US" sz="2000" dirty="0"/>
          </a:p>
          <a:p>
            <a:endParaRPr lang="en-US" sz="2000" dirty="0"/>
          </a:p>
        </p:txBody>
      </p:sp>
    </p:spTree>
    <p:extLst>
      <p:ext uri="{BB962C8B-B14F-4D97-AF65-F5344CB8AC3E}">
        <p14:creationId xmlns:p14="http://schemas.microsoft.com/office/powerpoint/2010/main" val="5700543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t>
            </a:r>
            <a:r>
              <a:rPr lang="en-US" dirty="0" smtClean="0"/>
              <a:t>to Choose a Theme</a:t>
            </a:r>
            <a:endParaRPr lang="en-US" dirty="0"/>
          </a:p>
        </p:txBody>
      </p:sp>
      <p:sp>
        <p:nvSpPr>
          <p:cNvPr id="3" name="Content Placeholder 2"/>
          <p:cNvSpPr>
            <a:spLocks noGrp="1"/>
          </p:cNvSpPr>
          <p:nvPr>
            <p:ph idx="1"/>
          </p:nvPr>
        </p:nvSpPr>
        <p:spPr/>
        <p:txBody>
          <a:bodyPr>
            <a:noAutofit/>
          </a:bodyPr>
          <a:lstStyle/>
          <a:p>
            <a:r>
              <a:rPr lang="en-US" sz="2400" dirty="0"/>
              <a:t>Photo stories exist </a:t>
            </a:r>
            <a:r>
              <a:rPr lang="en-US" sz="2400" dirty="0" smtClean="0"/>
              <a:t>in everyday </a:t>
            </a:r>
            <a:r>
              <a:rPr lang="en-US" sz="2400" dirty="0"/>
              <a:t>life and in </a:t>
            </a:r>
            <a:r>
              <a:rPr lang="en-US" sz="2400" dirty="0" smtClean="0"/>
              <a:t>current </a:t>
            </a:r>
            <a:r>
              <a:rPr lang="en-US" sz="2400" dirty="0"/>
              <a:t>events. </a:t>
            </a:r>
            <a:endParaRPr lang="en-US" sz="2400" dirty="0" smtClean="0"/>
          </a:p>
          <a:p>
            <a:r>
              <a:rPr lang="en-US" sz="2400" dirty="0" smtClean="0"/>
              <a:t>A </a:t>
            </a:r>
            <a:r>
              <a:rPr lang="en-US" sz="2400" dirty="0"/>
              <a:t>good place to begin developing a photo </a:t>
            </a:r>
            <a:r>
              <a:rPr lang="en-US" sz="2400" dirty="0" smtClean="0"/>
              <a:t>story </a:t>
            </a:r>
            <a:r>
              <a:rPr lang="en-US" sz="2400" dirty="0"/>
              <a:t>is by choosing a </a:t>
            </a:r>
            <a:r>
              <a:rPr lang="en-US" sz="2400" dirty="0" smtClean="0"/>
              <a:t>general theme.</a:t>
            </a:r>
          </a:p>
          <a:p>
            <a:pPr lvl="1"/>
            <a:r>
              <a:rPr lang="en-US" sz="2000" dirty="0" smtClean="0"/>
              <a:t>Topics that interest you.</a:t>
            </a:r>
          </a:p>
          <a:p>
            <a:pPr lvl="1"/>
            <a:r>
              <a:rPr lang="en-US" sz="2000" dirty="0" smtClean="0"/>
              <a:t>Personal experiences.</a:t>
            </a:r>
          </a:p>
          <a:p>
            <a:pPr lvl="1"/>
            <a:r>
              <a:rPr lang="en-US" sz="2000" dirty="0" smtClean="0"/>
              <a:t>Problem/solution.</a:t>
            </a:r>
          </a:p>
          <a:p>
            <a:pPr lvl="1"/>
            <a:r>
              <a:rPr lang="en-US" sz="2000" dirty="0" smtClean="0"/>
              <a:t>Day in the life.</a:t>
            </a:r>
          </a:p>
          <a:p>
            <a:pPr lvl="1"/>
            <a:r>
              <a:rPr lang="en-US" sz="2000" dirty="0" smtClean="0"/>
              <a:t>How to…</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890310"/>
            <a:ext cx="3280982" cy="3440085"/>
          </a:xfrm>
          <a:prstGeom prst="rect">
            <a:avLst/>
          </a:prstGeom>
        </p:spPr>
      </p:pic>
    </p:spTree>
    <p:extLst>
      <p:ext uri="{BB962C8B-B14F-4D97-AF65-F5344CB8AC3E}">
        <p14:creationId xmlns:p14="http://schemas.microsoft.com/office/powerpoint/2010/main" val="10756878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Choose a Type of Photo Story</a:t>
            </a:r>
            <a:endParaRPr lang="en-US" dirty="0"/>
          </a:p>
        </p:txBody>
      </p:sp>
      <p:sp>
        <p:nvSpPr>
          <p:cNvPr id="3" name="Content Placeholder 2"/>
          <p:cNvSpPr>
            <a:spLocks noGrp="1"/>
          </p:cNvSpPr>
          <p:nvPr>
            <p:ph idx="1"/>
          </p:nvPr>
        </p:nvSpPr>
        <p:spPr>
          <a:xfrm>
            <a:off x="601670" y="1371600"/>
            <a:ext cx="8093365" cy="5257799"/>
          </a:xfrm>
        </p:spPr>
        <p:txBody>
          <a:bodyPr>
            <a:noAutofit/>
          </a:bodyPr>
          <a:lstStyle/>
          <a:p>
            <a:r>
              <a:rPr lang="en-US" sz="1800" b="1" dirty="0" smtClean="0"/>
              <a:t>Narrative story</a:t>
            </a:r>
          </a:p>
          <a:p>
            <a:pPr lvl="1"/>
            <a:r>
              <a:rPr lang="en-US" sz="1600" dirty="0" smtClean="0"/>
              <a:t>Narrative </a:t>
            </a:r>
            <a:r>
              <a:rPr lang="en-US" sz="1600" dirty="0"/>
              <a:t>deals </a:t>
            </a:r>
            <a:r>
              <a:rPr lang="en-US" sz="1600" dirty="0" smtClean="0"/>
              <a:t>with problems </a:t>
            </a:r>
            <a:r>
              <a:rPr lang="en-US" sz="1600" dirty="0"/>
              <a:t>and solutions. </a:t>
            </a:r>
            <a:endParaRPr lang="en-US" sz="1600" dirty="0" smtClean="0"/>
          </a:p>
          <a:p>
            <a:pPr lvl="1"/>
            <a:r>
              <a:rPr lang="en-US" sz="1600" dirty="0" smtClean="0"/>
              <a:t>Some </a:t>
            </a:r>
            <a:r>
              <a:rPr lang="en-US" sz="1600" dirty="0"/>
              <a:t>sort of narrative thread must push the story from beginning to middle to end, just like what you see in a good movie. </a:t>
            </a:r>
            <a:endParaRPr lang="en-US" sz="1600" dirty="0" smtClean="0"/>
          </a:p>
          <a:p>
            <a:pPr lvl="1"/>
            <a:r>
              <a:rPr lang="en-US" sz="1600" dirty="0" smtClean="0"/>
              <a:t>A </a:t>
            </a:r>
            <a:r>
              <a:rPr lang="en-US" sz="1600" dirty="0"/>
              <a:t>good story also requires action, which in this case must be visual. </a:t>
            </a:r>
            <a:endParaRPr lang="en-US" sz="1600" dirty="0" smtClean="0"/>
          </a:p>
          <a:p>
            <a:pPr lvl="1"/>
            <a:r>
              <a:rPr lang="en-US" sz="1600" dirty="0" smtClean="0"/>
              <a:t>Adventure </a:t>
            </a:r>
            <a:r>
              <a:rPr lang="en-US" sz="1600" dirty="0"/>
              <a:t>stories are one good example of photographic narrative storytelling.</a:t>
            </a:r>
          </a:p>
          <a:p>
            <a:pPr marL="285750" lvl="1">
              <a:buFont typeface="Arial" panose="020B0604020202020204" pitchFamily="34" charset="0"/>
              <a:buChar char="•"/>
            </a:pPr>
            <a:r>
              <a:rPr lang="en-US" sz="1800" b="1" dirty="0" smtClean="0"/>
              <a:t>Essay</a:t>
            </a:r>
          </a:p>
          <a:p>
            <a:pPr marL="685800" lvl="2"/>
            <a:r>
              <a:rPr lang="en-US" sz="1600" dirty="0" smtClean="0"/>
              <a:t>The </a:t>
            </a:r>
            <a:r>
              <a:rPr lang="en-US" sz="1600" dirty="0"/>
              <a:t>essay type of photo story implies opinion, they argue. </a:t>
            </a:r>
            <a:endParaRPr lang="en-US" sz="1600" dirty="0" smtClean="0"/>
          </a:p>
          <a:p>
            <a:pPr marL="685800" lvl="2"/>
            <a:r>
              <a:rPr lang="en-US" sz="1600" dirty="0" smtClean="0"/>
              <a:t>Essays </a:t>
            </a:r>
            <a:r>
              <a:rPr lang="en-US" sz="1600" dirty="0"/>
              <a:t>make a point. </a:t>
            </a:r>
            <a:endParaRPr lang="en-US" sz="1600" dirty="0" smtClean="0"/>
          </a:p>
          <a:p>
            <a:pPr marL="685800" lvl="2"/>
            <a:r>
              <a:rPr lang="en-US" sz="1600" dirty="0" smtClean="0"/>
              <a:t>They </a:t>
            </a:r>
            <a:r>
              <a:rPr lang="en-US" sz="1600" dirty="0"/>
              <a:t>are the opposite of facts-only news. </a:t>
            </a:r>
            <a:endParaRPr lang="en-US" sz="1600" dirty="0" smtClean="0"/>
          </a:p>
          <a:p>
            <a:pPr marL="685800" lvl="2"/>
            <a:r>
              <a:rPr lang="en-US" sz="1600" dirty="0" smtClean="0"/>
              <a:t>A </a:t>
            </a:r>
            <a:r>
              <a:rPr lang="en-US" sz="1600" dirty="0"/>
              <a:t>photo story essay makes a case for </a:t>
            </a:r>
            <a:r>
              <a:rPr lang="en-US" sz="1600" dirty="0" smtClean="0"/>
              <a:t>something </a:t>
            </a:r>
            <a:r>
              <a:rPr lang="en-US" sz="1600" dirty="0"/>
              <a:t>like </a:t>
            </a:r>
            <a:r>
              <a:rPr lang="en-US" sz="1600" dirty="0" smtClean="0"/>
              <a:t>advocating </a:t>
            </a:r>
            <a:r>
              <a:rPr lang="en-US" sz="1600" dirty="0"/>
              <a:t>for the preservation of a forest.</a:t>
            </a:r>
            <a:endParaRPr lang="en-US" sz="1600" dirty="0" smtClean="0"/>
          </a:p>
          <a:p>
            <a:pPr marL="285750" lvl="1">
              <a:buFont typeface="Arial" panose="020B0604020202020204" pitchFamily="34" charset="0"/>
              <a:buChar char="•"/>
            </a:pPr>
            <a:r>
              <a:rPr lang="en-US" sz="1800" b="1" dirty="0" smtClean="0"/>
              <a:t>Documentary</a:t>
            </a:r>
          </a:p>
          <a:p>
            <a:pPr lvl="2"/>
            <a:r>
              <a:rPr lang="en-US" sz="1600" dirty="0"/>
              <a:t>Their purpose is to inform without adding judgment. </a:t>
            </a:r>
            <a:endParaRPr lang="en-US" sz="1600" dirty="0" smtClean="0"/>
          </a:p>
          <a:p>
            <a:pPr lvl="2"/>
            <a:r>
              <a:rPr lang="en-US" sz="1600" dirty="0" smtClean="0"/>
              <a:t>Documentaries </a:t>
            </a:r>
            <a:r>
              <a:rPr lang="en-US" sz="1600" dirty="0"/>
              <a:t>present the facts and let viewers decide. </a:t>
            </a:r>
            <a:endParaRPr lang="en-US" sz="1600" dirty="0" smtClean="0"/>
          </a:p>
          <a:p>
            <a:pPr lvl="2"/>
            <a:r>
              <a:rPr lang="en-US" sz="1600" dirty="0" smtClean="0"/>
              <a:t>Historical </a:t>
            </a:r>
            <a:r>
              <a:rPr lang="en-US" sz="1600" dirty="0"/>
              <a:t>places, current events, and unique lifestyles always make for good documentary photo stories.</a:t>
            </a:r>
            <a:endParaRPr lang="en-US" sz="1600" dirty="0" smtClean="0"/>
          </a:p>
        </p:txBody>
      </p:sp>
    </p:spTree>
    <p:extLst>
      <p:ext uri="{BB962C8B-B14F-4D97-AF65-F5344CB8AC3E}">
        <p14:creationId xmlns:p14="http://schemas.microsoft.com/office/powerpoint/2010/main" val="22360922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Make </a:t>
            </a:r>
            <a:r>
              <a:rPr lang="en-US" dirty="0" smtClean="0"/>
              <a:t>Photo Stories</a:t>
            </a:r>
            <a:endParaRPr lang="en-US" dirty="0"/>
          </a:p>
        </p:txBody>
      </p:sp>
      <p:sp>
        <p:nvSpPr>
          <p:cNvPr id="4" name="Content Placeholder 3"/>
          <p:cNvSpPr>
            <a:spLocks noGrp="1"/>
          </p:cNvSpPr>
          <p:nvPr>
            <p:ph idx="1"/>
          </p:nvPr>
        </p:nvSpPr>
        <p:spPr/>
        <p:txBody>
          <a:bodyPr>
            <a:normAutofit/>
          </a:bodyPr>
          <a:lstStyle/>
          <a:p>
            <a:r>
              <a:rPr lang="en-US" sz="2000" b="1" dirty="0" smtClean="0"/>
              <a:t>Give Your Project </a:t>
            </a:r>
            <a:r>
              <a:rPr lang="en-US" sz="2000" b="1" dirty="0"/>
              <a:t>a </a:t>
            </a:r>
            <a:r>
              <a:rPr lang="en-US" sz="2000" b="1" dirty="0" smtClean="0"/>
              <a:t>Title. </a:t>
            </a:r>
          </a:p>
          <a:p>
            <a:pPr lvl="1"/>
            <a:r>
              <a:rPr lang="en-US" sz="1800" dirty="0" smtClean="0"/>
              <a:t>Consider </a:t>
            </a:r>
            <a:r>
              <a:rPr lang="en-US" sz="1800" dirty="0"/>
              <a:t>the title </a:t>
            </a:r>
            <a:r>
              <a:rPr lang="en-US" sz="1800" dirty="0" smtClean="0"/>
              <a:t>like a </a:t>
            </a:r>
            <a:r>
              <a:rPr lang="en-US" sz="1800" dirty="0"/>
              <a:t>magazine headline that explains in </a:t>
            </a:r>
            <a:r>
              <a:rPr lang="en-US" sz="1800" dirty="0" smtClean="0"/>
              <a:t>a few </a:t>
            </a:r>
            <a:r>
              <a:rPr lang="en-US" sz="1800" dirty="0"/>
              <a:t>words what the whole story is about. </a:t>
            </a:r>
            <a:endParaRPr lang="en-US" sz="1800" dirty="0" smtClean="0"/>
          </a:p>
          <a:p>
            <a:r>
              <a:rPr lang="en-US" sz="2000" b="1" dirty="0" smtClean="0"/>
              <a:t>Plan Your </a:t>
            </a:r>
            <a:r>
              <a:rPr lang="en-US" sz="2000" b="1" dirty="0"/>
              <a:t>Photo Stories</a:t>
            </a:r>
          </a:p>
          <a:p>
            <a:pPr lvl="1"/>
            <a:r>
              <a:rPr lang="en-US" sz="1800" dirty="0" smtClean="0"/>
              <a:t>Create a basic outline or</a:t>
            </a:r>
            <a:r>
              <a:rPr lang="en-US" sz="1800" b="1" dirty="0" smtClean="0"/>
              <a:t> </a:t>
            </a:r>
            <a:r>
              <a:rPr lang="en-US" sz="1800" dirty="0"/>
              <a:t>a Storyboard </a:t>
            </a:r>
            <a:r>
              <a:rPr lang="en-US" sz="1800" dirty="0" smtClean="0"/>
              <a:t>– By </a:t>
            </a:r>
            <a:r>
              <a:rPr lang="en-US" sz="1800" dirty="0"/>
              <a:t>laying out your ideas shot by </a:t>
            </a:r>
            <a:r>
              <a:rPr lang="en-US" sz="1800" dirty="0" smtClean="0"/>
              <a:t>shot you </a:t>
            </a:r>
            <a:r>
              <a:rPr lang="en-US" sz="1800" dirty="0"/>
              <a:t>can prepare your photo story before you head out to take your photos. </a:t>
            </a:r>
            <a:endParaRPr lang="en-US" sz="1800" dirty="0" smtClean="0"/>
          </a:p>
          <a:p>
            <a:r>
              <a:rPr lang="en-US" sz="2000" b="1" dirty="0" smtClean="0"/>
              <a:t>Get the Right Images</a:t>
            </a:r>
          </a:p>
          <a:p>
            <a:pPr lvl="1"/>
            <a:r>
              <a:rPr lang="en-US" sz="1800" dirty="0" smtClean="0"/>
              <a:t>If </a:t>
            </a:r>
            <a:r>
              <a:rPr lang="en-US" sz="1800" dirty="0"/>
              <a:t>you have a shot list or storyboard, you’ll be well-prepared to take on your photo essay. </a:t>
            </a:r>
            <a:endParaRPr lang="en-US" sz="1800" dirty="0" smtClean="0"/>
          </a:p>
          <a:p>
            <a:pPr lvl="1"/>
            <a:r>
              <a:rPr lang="en-US" sz="1800" dirty="0" smtClean="0"/>
              <a:t>Make </a:t>
            </a:r>
            <a:r>
              <a:rPr lang="en-US" sz="1800" dirty="0"/>
              <a:t>sure you give yourself enough </a:t>
            </a:r>
            <a:r>
              <a:rPr lang="en-US" sz="1800" dirty="0" smtClean="0"/>
              <a:t>time </a:t>
            </a:r>
            <a:r>
              <a:rPr lang="en-US" sz="1800" dirty="0"/>
              <a:t>and take plenty of </a:t>
            </a:r>
            <a:r>
              <a:rPr lang="en-US" sz="1800" dirty="0" smtClean="0"/>
              <a:t>photos </a:t>
            </a:r>
            <a:r>
              <a:rPr lang="en-US" sz="1800" dirty="0"/>
              <a:t>so you have a lot from which to </a:t>
            </a:r>
            <a:r>
              <a:rPr lang="en-US" sz="1800" dirty="0" smtClean="0"/>
              <a:t>choose. </a:t>
            </a:r>
          </a:p>
          <a:p>
            <a:r>
              <a:rPr lang="en-US" sz="2000" b="1" dirty="0" smtClean="0"/>
              <a:t>Assemble </a:t>
            </a:r>
            <a:r>
              <a:rPr lang="en-US" sz="2000" b="1" dirty="0"/>
              <a:t>Your </a:t>
            </a:r>
            <a:r>
              <a:rPr lang="en-US" sz="2000" b="1" dirty="0" smtClean="0"/>
              <a:t>Story</a:t>
            </a:r>
          </a:p>
          <a:p>
            <a:pPr lvl="1"/>
            <a:r>
              <a:rPr lang="en-US" sz="1800" dirty="0" smtClean="0"/>
              <a:t>Once </a:t>
            </a:r>
            <a:r>
              <a:rPr lang="en-US" sz="1800" dirty="0"/>
              <a:t>you </a:t>
            </a:r>
            <a:r>
              <a:rPr lang="en-US" sz="1800" dirty="0" smtClean="0"/>
              <a:t>organize </a:t>
            </a:r>
            <a:r>
              <a:rPr lang="en-US" sz="1800" dirty="0"/>
              <a:t>your photos on your computer, you need to choose the pictures that tell the most compelling photo story or stories. </a:t>
            </a:r>
          </a:p>
        </p:txBody>
      </p:sp>
    </p:spTree>
    <p:extLst>
      <p:ext uri="{BB962C8B-B14F-4D97-AF65-F5344CB8AC3E}">
        <p14:creationId xmlns:p14="http://schemas.microsoft.com/office/powerpoint/2010/main" val="37631418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Make Photo Stories</a:t>
            </a:r>
          </a:p>
        </p:txBody>
      </p:sp>
      <p:sp>
        <p:nvSpPr>
          <p:cNvPr id="3" name="Content Placeholder 2"/>
          <p:cNvSpPr>
            <a:spLocks noGrp="1"/>
          </p:cNvSpPr>
          <p:nvPr>
            <p:ph idx="1"/>
          </p:nvPr>
        </p:nvSpPr>
        <p:spPr/>
        <p:txBody>
          <a:bodyPr>
            <a:normAutofit/>
          </a:bodyPr>
          <a:lstStyle/>
          <a:p>
            <a:r>
              <a:rPr lang="en-US" sz="2000" b="1" dirty="0"/>
              <a:t>Variety</a:t>
            </a:r>
          </a:p>
          <a:p>
            <a:pPr lvl="1"/>
            <a:r>
              <a:rPr lang="en-US" sz="1800" dirty="0"/>
              <a:t>A </a:t>
            </a:r>
            <a:r>
              <a:rPr lang="en-US" sz="1800" dirty="0" smtClean="0"/>
              <a:t>good photo </a:t>
            </a:r>
            <a:r>
              <a:rPr lang="en-US" sz="1800" dirty="0"/>
              <a:t>essay is composed of a </a:t>
            </a:r>
            <a:r>
              <a:rPr lang="en-US" sz="1800" dirty="0" smtClean="0"/>
              <a:t>variety </a:t>
            </a:r>
            <a:r>
              <a:rPr lang="en-US" sz="1800" dirty="0"/>
              <a:t>of views, angles, and focal lengths.</a:t>
            </a:r>
          </a:p>
          <a:p>
            <a:r>
              <a:rPr lang="en-US" sz="2000" b="1" dirty="0"/>
              <a:t>Visual Consistency</a:t>
            </a:r>
          </a:p>
          <a:p>
            <a:pPr lvl="1"/>
            <a:r>
              <a:rPr lang="en-US" sz="1800" dirty="0"/>
              <a:t>The idea of a photo essay is to create a whole, not a bunch of random parts. </a:t>
            </a:r>
          </a:p>
          <a:p>
            <a:pPr lvl="1"/>
            <a:r>
              <a:rPr lang="en-US" sz="1800" dirty="0"/>
              <a:t>The images must interact with each </a:t>
            </a:r>
            <a:r>
              <a:rPr lang="en-US" sz="1800" dirty="0" smtClean="0"/>
              <a:t>other and the theme. </a:t>
            </a:r>
            <a:endParaRPr lang="en-US" sz="1800" dirty="0"/>
          </a:p>
          <a:p>
            <a:r>
              <a:rPr lang="en-US" sz="2000" b="1" dirty="0"/>
              <a:t>Captions</a:t>
            </a:r>
          </a:p>
          <a:p>
            <a:pPr lvl="1"/>
            <a:r>
              <a:rPr lang="en-US" sz="1800" dirty="0"/>
              <a:t>Text can augment the impact of a photo essay. </a:t>
            </a:r>
          </a:p>
          <a:p>
            <a:pPr lvl="1"/>
            <a:r>
              <a:rPr lang="en-US" sz="1800" dirty="0"/>
              <a:t>Captions can be as short as a complete sentence, as long as a paragraph, or longer. </a:t>
            </a:r>
          </a:p>
          <a:p>
            <a:pPr lvl="1"/>
            <a:r>
              <a:rPr lang="en-US" sz="1800" dirty="0"/>
              <a:t>Some photo stories, however, function just fine without words.</a:t>
            </a:r>
          </a:p>
          <a:p>
            <a:endParaRPr lang="en-US" dirty="0"/>
          </a:p>
        </p:txBody>
      </p:sp>
    </p:spTree>
    <p:extLst>
      <p:ext uri="{BB962C8B-B14F-4D97-AF65-F5344CB8AC3E}">
        <p14:creationId xmlns:p14="http://schemas.microsoft.com/office/powerpoint/2010/main" val="11331575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Story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663" y="2126859"/>
            <a:ext cx="8093075" cy="3674256"/>
          </a:xfrm>
        </p:spPr>
      </p:pic>
    </p:spTree>
    <p:extLst>
      <p:ext uri="{BB962C8B-B14F-4D97-AF65-F5344CB8AC3E}">
        <p14:creationId xmlns:p14="http://schemas.microsoft.com/office/powerpoint/2010/main" val="11947351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331005" cy="763525"/>
          </a:xfrm>
        </p:spPr>
        <p:txBody>
          <a:bodyPr/>
          <a:lstStyle/>
          <a:p>
            <a:r>
              <a:rPr lang="en-US" dirty="0" smtClean="0"/>
              <a:t>Requirement 8</a:t>
            </a:r>
            <a:endParaRPr lang="en-US" dirty="0"/>
          </a:p>
        </p:txBody>
      </p:sp>
      <p:sp>
        <p:nvSpPr>
          <p:cNvPr id="3" name="Content Placeholder 2"/>
          <p:cNvSpPr>
            <a:spLocks noGrp="1"/>
          </p:cNvSpPr>
          <p:nvPr>
            <p:ph idx="1"/>
          </p:nvPr>
        </p:nvSpPr>
        <p:spPr/>
        <p:txBody>
          <a:bodyPr>
            <a:normAutofit/>
          </a:bodyPr>
          <a:lstStyle/>
          <a:p>
            <a:pPr marL="0" indent="0">
              <a:buNone/>
            </a:pPr>
            <a:r>
              <a:rPr lang="en-US" dirty="0"/>
              <a:t>Identify three career opportunities in photography. Pick one and explain to your counselor how to prepare for such a career. Discuss what education and training are required, and why this profession might interest you.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37867"/>
            <a:ext cx="1143000" cy="1143000"/>
          </a:xfrm>
          <a:prstGeom prst="rect">
            <a:avLst/>
          </a:prstGeom>
        </p:spPr>
      </p:pic>
      <p:pic>
        <p:nvPicPr>
          <p:cNvPr id="6" name="Picture 5"/>
          <p:cNvPicPr>
            <a:picLocks noChangeAspect="1"/>
          </p:cNvPicPr>
          <p:nvPr/>
        </p:nvPicPr>
        <p:blipFill>
          <a:blip r:embed="rId3"/>
          <a:stretch>
            <a:fillRect/>
          </a:stretch>
        </p:blipFill>
        <p:spPr>
          <a:xfrm>
            <a:off x="2012787" y="4038600"/>
            <a:ext cx="5271130" cy="2291795"/>
          </a:xfrm>
          <a:prstGeom prst="rect">
            <a:avLst/>
          </a:prstGeom>
        </p:spPr>
      </p:pic>
    </p:spTree>
    <p:extLst>
      <p:ext uri="{BB962C8B-B14F-4D97-AF65-F5344CB8AC3E}">
        <p14:creationId xmlns:p14="http://schemas.microsoft.com/office/powerpoint/2010/main" val="21867029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46100" y="2286000"/>
            <a:ext cx="65" cy="948978"/>
          </a:xfrm>
          <a:prstGeom prst="rect">
            <a:avLst/>
          </a:prstGeom>
          <a:noFill/>
        </p:spPr>
        <p:txBody>
          <a:bodyPr vert="horz" wrap="none" lIns="0" tIns="0" rIns="0" bIns="0" rtlCol="0">
            <a:spAutoFit/>
          </a:bodyPr>
          <a:lstStyle/>
          <a:p>
            <a:pPr>
              <a:lnSpc>
                <a:spcPts val="3680"/>
              </a:lnSpc>
            </a:pPr>
            <a:endParaRPr lang="en-CA" sz="3204" dirty="0" smtClean="0">
              <a:solidFill>
                <a:srgbClr val="FFFFFF"/>
              </a:solidFill>
              <a:latin typeface="Times New Roman"/>
              <a:cs typeface="Times New Roman"/>
            </a:endParaRPr>
          </a:p>
          <a:p>
            <a:pPr>
              <a:lnSpc>
                <a:spcPts val="3680"/>
              </a:lnSpc>
            </a:pPr>
            <a:endParaRPr lang="en-CA" sz="3204" dirty="0">
              <a:solidFill>
                <a:srgbClr val="000000"/>
              </a:solidFill>
            </a:endParaRPr>
          </a:p>
        </p:txBody>
      </p:sp>
      <p:sp>
        <p:nvSpPr>
          <p:cNvPr id="11" name="Title 10"/>
          <p:cNvSpPr>
            <a:spLocks noGrp="1"/>
          </p:cNvSpPr>
          <p:nvPr>
            <p:ph type="title"/>
          </p:nvPr>
        </p:nvSpPr>
        <p:spPr>
          <a:xfrm>
            <a:off x="457200" y="457200"/>
            <a:ext cx="8229600" cy="960438"/>
          </a:xfrm>
        </p:spPr>
        <p:txBody>
          <a:bodyPr>
            <a:normAutofit/>
          </a:bodyPr>
          <a:lstStyle/>
          <a:p>
            <a:pPr algn="r"/>
            <a:r>
              <a:rPr lang="en-US" sz="3600" dirty="0" smtClean="0">
                <a:solidFill>
                  <a:schemeClr val="bg1"/>
                </a:solidFill>
              </a:rPr>
              <a:t>Career Opportunities in Photography</a:t>
            </a:r>
            <a:endParaRPr lang="en-US" sz="3600" dirty="0">
              <a:solidFill>
                <a:schemeClr val="bg1"/>
              </a:solidFill>
            </a:endParaRPr>
          </a:p>
        </p:txBody>
      </p:sp>
      <p:sp>
        <p:nvSpPr>
          <p:cNvPr id="12" name="Content Placeholder 11"/>
          <p:cNvSpPr>
            <a:spLocks noGrp="1"/>
          </p:cNvSpPr>
          <p:nvPr>
            <p:ph sz="half" idx="1"/>
          </p:nvPr>
        </p:nvSpPr>
        <p:spPr>
          <a:xfrm>
            <a:off x="533400" y="1447800"/>
            <a:ext cx="5181600" cy="4678363"/>
          </a:xfrm>
        </p:spPr>
        <p:txBody>
          <a:bodyPr>
            <a:normAutofit fontScale="92500" lnSpcReduction="10000"/>
          </a:bodyPr>
          <a:lstStyle/>
          <a:p>
            <a:r>
              <a:rPr lang="en-CA" dirty="0" smtClean="0">
                <a:solidFill>
                  <a:srgbClr val="FFFFFF"/>
                </a:solidFill>
                <a:cs typeface="Times New Roman"/>
              </a:rPr>
              <a:t>Photojournalist (newspaper/magazine/web)</a:t>
            </a:r>
          </a:p>
          <a:p>
            <a:r>
              <a:rPr lang="en-CA" dirty="0" smtClean="0">
                <a:solidFill>
                  <a:srgbClr val="FFFFFF"/>
                </a:solidFill>
                <a:cs typeface="Times New Roman"/>
              </a:rPr>
              <a:t>Advertising/Corporate photographer</a:t>
            </a:r>
          </a:p>
          <a:p>
            <a:r>
              <a:rPr lang="en-CA" dirty="0" smtClean="0">
                <a:solidFill>
                  <a:srgbClr val="FFFFFF"/>
                </a:solidFill>
                <a:cs typeface="Times New Roman"/>
              </a:rPr>
              <a:t>Architectural/Industrial photographer</a:t>
            </a:r>
          </a:p>
          <a:p>
            <a:r>
              <a:rPr lang="en-CA" dirty="0" smtClean="0">
                <a:solidFill>
                  <a:srgbClr val="FFFFFF"/>
                </a:solidFill>
                <a:cs typeface="Times New Roman"/>
              </a:rPr>
              <a:t>Outdoor or wildlife photographer</a:t>
            </a:r>
          </a:p>
          <a:p>
            <a:r>
              <a:rPr lang="en-CA" dirty="0" smtClean="0">
                <a:solidFill>
                  <a:srgbClr val="FFFFFF"/>
                </a:solidFill>
                <a:cs typeface="Times New Roman"/>
              </a:rPr>
              <a:t>Sports photographer</a:t>
            </a:r>
          </a:p>
          <a:p>
            <a:r>
              <a:rPr lang="en-CA" dirty="0" smtClean="0">
                <a:solidFill>
                  <a:srgbClr val="FFFFFF"/>
                </a:solidFill>
                <a:cs typeface="Times New Roman"/>
              </a:rPr>
              <a:t>“Location” photographer</a:t>
            </a:r>
          </a:p>
          <a:p>
            <a:r>
              <a:rPr lang="en-CA" dirty="0" smtClean="0">
                <a:solidFill>
                  <a:srgbClr val="FFFFFF"/>
                </a:solidFill>
                <a:cs typeface="Times New Roman"/>
              </a:rPr>
              <a:t>Fashion photographer</a:t>
            </a:r>
          </a:p>
          <a:p>
            <a:r>
              <a:rPr lang="en-CA" dirty="0" smtClean="0">
                <a:solidFill>
                  <a:srgbClr val="FFFFFF"/>
                </a:solidFill>
                <a:cs typeface="Times New Roman"/>
              </a:rPr>
              <a:t>Forensic photographer</a:t>
            </a:r>
          </a:p>
          <a:p>
            <a:endParaRPr lang="en-US" dirty="0"/>
          </a:p>
        </p:txBody>
      </p:sp>
      <p:pic>
        <p:nvPicPr>
          <p:cNvPr id="14" name="Content Placeholder 13"/>
          <p:cNvPicPr>
            <a:picLocks noGrp="1"/>
          </p:cNvPicPr>
          <p:nvPr>
            <p:ph sz="half" idx="2"/>
          </p:nvPr>
        </p:nvPicPr>
        <p:blipFill>
          <a:blip r:embed="rId2" cstate="print"/>
          <a:srcRect l="56667" t="52319" r="5833" b="7607"/>
          <a:stretch>
            <a:fillRect/>
          </a:stretch>
        </p:blipFill>
        <p:spPr>
          <a:xfrm>
            <a:off x="5638800" y="1447800"/>
            <a:ext cx="3286125" cy="2633763"/>
          </a:xfrm>
          <a:prstGeom prst="rect">
            <a:avLst/>
          </a:prstGeom>
        </p:spPr>
      </p:pic>
      <p:pic>
        <p:nvPicPr>
          <p:cNvPr id="9218" name="Picture 2" descr="Image result for forensic photography"/>
          <p:cNvPicPr>
            <a:picLocks noChangeAspect="1" noChangeArrowheads="1"/>
          </p:cNvPicPr>
          <p:nvPr/>
        </p:nvPicPr>
        <p:blipFill>
          <a:blip r:embed="rId3" cstate="print"/>
          <a:srcRect/>
          <a:stretch>
            <a:fillRect/>
          </a:stretch>
        </p:blipFill>
        <p:spPr bwMode="auto">
          <a:xfrm>
            <a:off x="5638800" y="4191000"/>
            <a:ext cx="3265714"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Effect transition="in" filter="fade">
                                      <p:cBhvr>
                                        <p:cTn id="35" dur="1000"/>
                                        <p:tgtEl>
                                          <p:spTgt spid="1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6" end="6"/>
                                            </p:txEl>
                                          </p:spTgt>
                                        </p:tgtEl>
                                        <p:attrNameLst>
                                          <p:attrName>style.visibility</p:attrName>
                                        </p:attrNameLst>
                                      </p:cBhvr>
                                      <p:to>
                                        <p:strVal val="visible"/>
                                      </p:to>
                                    </p:set>
                                    <p:animEffect transition="in" filter="fade">
                                      <p:cBhvr>
                                        <p:cTn id="40" dur="1000"/>
                                        <p:tgtEl>
                                          <p:spTgt spid="1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7" end="7"/>
                                            </p:txEl>
                                          </p:spTgt>
                                        </p:tgtEl>
                                        <p:attrNameLst>
                                          <p:attrName>style.visibility</p:attrName>
                                        </p:attrNameLst>
                                      </p:cBhvr>
                                      <p:to>
                                        <p:strVal val="visible"/>
                                      </p:to>
                                    </p:set>
                                    <p:animEffect transition="in" filter="fade">
                                      <p:cBhvr>
                                        <p:cTn id="45" dur="1000"/>
                                        <p:tgtEl>
                                          <p:spTgt spid="12">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9218"/>
                                        </p:tgtEl>
                                        <p:attrNameLst>
                                          <p:attrName>style.visibility</p:attrName>
                                        </p:attrNameLst>
                                      </p:cBhvr>
                                      <p:to>
                                        <p:strVal val="visible"/>
                                      </p:to>
                                    </p:set>
                                    <p:animEffect transition="in" filter="fade">
                                      <p:cBhvr>
                                        <p:cTn id="48"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28600" y="3733800"/>
            <a:ext cx="8763000" cy="2286000"/>
            <a:chOff x="228600" y="4038600"/>
            <a:chExt cx="8763000" cy="2286000"/>
          </a:xfrm>
        </p:grpSpPr>
        <p:pic>
          <p:nvPicPr>
            <p:cNvPr id="2" name="Picture 1"/>
            <p:cNvPicPr>
              <a:picLocks/>
            </p:cNvPicPr>
            <p:nvPr/>
          </p:nvPicPr>
          <p:blipFill>
            <a:blip r:embed="rId2" cstate="print"/>
            <a:srcRect l="2500" t="58998" r="72500" b="7607"/>
            <a:stretch>
              <a:fillRect/>
            </a:stretch>
          </p:blipFill>
          <p:spPr>
            <a:xfrm>
              <a:off x="228600" y="4038600"/>
              <a:ext cx="2286000" cy="2286000"/>
            </a:xfrm>
            <a:prstGeom prst="rect">
              <a:avLst/>
            </a:prstGeom>
          </p:spPr>
        </p:pic>
        <p:pic>
          <p:nvPicPr>
            <p:cNvPr id="6" name="Picture 5"/>
            <p:cNvPicPr>
              <a:picLocks/>
            </p:cNvPicPr>
            <p:nvPr/>
          </p:nvPicPr>
          <p:blipFill>
            <a:blip r:embed="rId2" cstate="print"/>
            <a:srcRect l="30000" t="58998" r="30000" b="7607"/>
            <a:stretch>
              <a:fillRect/>
            </a:stretch>
          </p:blipFill>
          <p:spPr>
            <a:xfrm>
              <a:off x="2743200" y="4038600"/>
              <a:ext cx="3657600" cy="2286000"/>
            </a:xfrm>
            <a:prstGeom prst="rect">
              <a:avLst/>
            </a:prstGeom>
          </p:spPr>
        </p:pic>
        <p:pic>
          <p:nvPicPr>
            <p:cNvPr id="7" name="Picture 6"/>
            <p:cNvPicPr>
              <a:picLocks/>
            </p:cNvPicPr>
            <p:nvPr/>
          </p:nvPicPr>
          <p:blipFill>
            <a:blip r:embed="rId2" cstate="print"/>
            <a:srcRect l="71666" t="58998" r="1667" b="7607"/>
            <a:stretch>
              <a:fillRect/>
            </a:stretch>
          </p:blipFill>
          <p:spPr>
            <a:xfrm>
              <a:off x="6553200" y="4038600"/>
              <a:ext cx="2438400" cy="2286000"/>
            </a:xfrm>
            <a:prstGeom prst="rect">
              <a:avLst/>
            </a:prstGeom>
          </p:spPr>
        </p:pic>
      </p:grpSp>
      <p:sp>
        <p:nvSpPr>
          <p:cNvPr id="10" name="Title 9"/>
          <p:cNvSpPr>
            <a:spLocks noGrp="1"/>
          </p:cNvSpPr>
          <p:nvPr>
            <p:ph type="title"/>
          </p:nvPr>
        </p:nvSpPr>
        <p:spPr/>
        <p:txBody>
          <a:bodyPr/>
          <a:lstStyle/>
          <a:p>
            <a:r>
              <a:rPr lang="en-US" dirty="0" smtClean="0"/>
              <a:t>Education and Training</a:t>
            </a:r>
            <a:endParaRPr lang="en-US" dirty="0"/>
          </a:p>
        </p:txBody>
      </p:sp>
      <p:sp>
        <p:nvSpPr>
          <p:cNvPr id="11" name="Content Placeholder 10"/>
          <p:cNvSpPr>
            <a:spLocks noGrp="1"/>
          </p:cNvSpPr>
          <p:nvPr>
            <p:ph idx="1"/>
          </p:nvPr>
        </p:nvSpPr>
        <p:spPr>
          <a:xfrm>
            <a:off x="601670" y="1596541"/>
            <a:ext cx="8093365" cy="1832459"/>
          </a:xfrm>
        </p:spPr>
        <p:txBody>
          <a:bodyPr/>
          <a:lstStyle/>
          <a:p>
            <a:pPr>
              <a:lnSpc>
                <a:spcPts val="3680"/>
              </a:lnSpc>
            </a:pPr>
            <a:r>
              <a:rPr lang="en-CA" dirty="0" smtClean="0">
                <a:solidFill>
                  <a:srgbClr val="FFFFFF"/>
                </a:solidFill>
                <a:cs typeface="Times New Roman"/>
              </a:rPr>
              <a:t>Four (4) years of college (B.A. degree) and/or 2+ years apprenticeship as photographer’s assistant</a:t>
            </a:r>
          </a:p>
          <a:p>
            <a:pPr>
              <a:lnSpc>
                <a:spcPts val="3680"/>
              </a:lnSpc>
            </a:pPr>
            <a:r>
              <a:rPr lang="en-CA" dirty="0" smtClean="0">
                <a:solidFill>
                  <a:srgbClr val="FFFFFF"/>
                </a:solidFill>
                <a:cs typeface="Times New Roman"/>
              </a:rPr>
              <a:t>Lots of hard work!</a:t>
            </a:r>
          </a:p>
          <a:p>
            <a:pPr>
              <a:lnSpc>
                <a:spcPts val="3680"/>
              </a:lnSpc>
            </a:pPr>
            <a:endParaRPr lang="en-CA" dirty="0" smtClean="0">
              <a:solidFill>
                <a:srgbClr val="0000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3810000"/>
            <a:ext cx="8229600" cy="2895600"/>
          </a:xfrm>
        </p:spPr>
        <p:txBody>
          <a:bodyPr>
            <a:normAutofit lnSpcReduction="10000"/>
          </a:bodyPr>
          <a:lstStyle/>
          <a:p>
            <a:pPr marL="514350" indent="-514350">
              <a:buFont typeface="+mj-lt"/>
              <a:buAutoNum type="arabicPeriod" startAt="5"/>
            </a:pPr>
            <a:r>
              <a:rPr lang="en-US" b="1" i="1" dirty="0" smtClean="0">
                <a:solidFill>
                  <a:schemeClr val="bg1"/>
                </a:solidFill>
              </a:rPr>
              <a:t>Viewfinder</a:t>
            </a:r>
            <a:r>
              <a:rPr lang="en-US" dirty="0" smtClean="0">
                <a:solidFill>
                  <a:schemeClr val="bg1"/>
                </a:solidFill>
              </a:rPr>
              <a:t> - A small viewing window that shows the image that the camera's imaging sensor sees. This can either be an optical view finder, which shows the actual image in front of the camera through a peep hole or through mirrors, or an electronic view finder which is simply a small LCD display.</a:t>
            </a:r>
            <a:endParaRPr lang="en-US" dirty="0">
              <a:solidFill>
                <a:schemeClr val="bg1"/>
              </a:solidFill>
            </a:endParaRPr>
          </a:p>
        </p:txBody>
      </p:sp>
      <p:pic>
        <p:nvPicPr>
          <p:cNvPr id="97282" name="Picture 2" descr="camera parts 02"/>
          <p:cNvPicPr>
            <a:picLocks noGrp="1" noChangeAspect="1" noChangeArrowheads="1"/>
          </p:cNvPicPr>
          <p:nvPr>
            <p:ph sz="half" idx="1"/>
          </p:nvPr>
        </p:nvPicPr>
        <p:blipFill>
          <a:blip r:embed="rId2" cstate="print"/>
          <a:srcRect/>
          <a:stretch>
            <a:fillRect/>
          </a:stretch>
        </p:blipFill>
        <p:spPr bwMode="auto">
          <a:xfrm>
            <a:off x="1230086" y="1371600"/>
            <a:ext cx="6313714"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5000" t="57885" r="4167" b="5380"/>
          <a:stretch>
            <a:fillRect/>
          </a:stretch>
        </p:blipFill>
        <p:spPr>
          <a:xfrm>
            <a:off x="457200" y="3962400"/>
            <a:ext cx="8305800" cy="2514600"/>
          </a:xfrm>
          <a:prstGeom prst="rect">
            <a:avLst/>
          </a:prstGeom>
        </p:spPr>
      </p:pic>
      <p:sp>
        <p:nvSpPr>
          <p:cNvPr id="6" name="Title 5"/>
          <p:cNvSpPr>
            <a:spLocks noGrp="1"/>
          </p:cNvSpPr>
          <p:nvPr>
            <p:ph type="title"/>
          </p:nvPr>
        </p:nvSpPr>
        <p:spPr/>
        <p:txBody>
          <a:bodyPr/>
          <a:lstStyle/>
          <a:p>
            <a:r>
              <a:rPr lang="en-US" dirty="0" smtClean="0"/>
              <a:t>Photography</a:t>
            </a:r>
            <a:endParaRPr lang="en-US" dirty="0"/>
          </a:p>
        </p:txBody>
      </p:sp>
      <p:sp>
        <p:nvSpPr>
          <p:cNvPr id="7" name="Content Placeholder 6"/>
          <p:cNvSpPr>
            <a:spLocks noGrp="1"/>
          </p:cNvSpPr>
          <p:nvPr>
            <p:ph idx="1"/>
          </p:nvPr>
        </p:nvSpPr>
        <p:spPr/>
        <p:txBody>
          <a:bodyPr/>
          <a:lstStyle/>
          <a:p>
            <a:r>
              <a:rPr lang="en-CA" dirty="0" smtClean="0">
                <a:solidFill>
                  <a:srgbClr val="FFFFFF"/>
                </a:solidFill>
                <a:cs typeface="Times New Roman"/>
              </a:rPr>
              <a:t>Can provide a lifetime of fulfillment as a hobby</a:t>
            </a:r>
          </a:p>
          <a:p>
            <a:r>
              <a:rPr lang="en-CA" dirty="0" smtClean="0">
                <a:solidFill>
                  <a:srgbClr val="FFFFFF"/>
                </a:solidFill>
                <a:cs typeface="Times New Roman"/>
              </a:rPr>
              <a:t>Can complement other hobbies</a:t>
            </a:r>
          </a:p>
          <a:p>
            <a:r>
              <a:rPr lang="en-CA" dirty="0" smtClean="0">
                <a:solidFill>
                  <a:srgbClr val="FFFFFF"/>
                </a:solidFill>
                <a:cs typeface="Times New Roman"/>
              </a:rPr>
              <a:t>Difference between “professional” and “amateur” is </a:t>
            </a:r>
            <a:r>
              <a:rPr lang="en-CA" b="1" dirty="0" smtClean="0">
                <a:solidFill>
                  <a:srgbClr val="FFFFFF"/>
                </a:solidFill>
                <a:cs typeface="Times New Roman Bold Italic"/>
              </a:rPr>
              <a:t>not</a:t>
            </a:r>
            <a:r>
              <a:rPr lang="en-CA" dirty="0" smtClean="0">
                <a:solidFill>
                  <a:srgbClr val="FFFFFF"/>
                </a:solidFill>
                <a:cs typeface="Times New Roman"/>
              </a:rPr>
              <a:t> always skill level.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3810000"/>
            <a:ext cx="8229600" cy="2895600"/>
          </a:xfrm>
        </p:spPr>
        <p:txBody>
          <a:bodyPr>
            <a:normAutofit fontScale="92500" lnSpcReduction="10000"/>
          </a:bodyPr>
          <a:lstStyle/>
          <a:p>
            <a:pPr marL="514350" indent="-514350">
              <a:buFont typeface="+mj-lt"/>
              <a:buAutoNum type="arabicPeriod" startAt="6"/>
            </a:pPr>
            <a:r>
              <a:rPr lang="en-US" b="1" i="1" dirty="0" smtClean="0">
                <a:solidFill>
                  <a:schemeClr val="bg1"/>
                </a:solidFill>
              </a:rPr>
              <a:t>Aperture Ring</a:t>
            </a:r>
            <a:r>
              <a:rPr lang="en-US" dirty="0" smtClean="0">
                <a:solidFill>
                  <a:schemeClr val="bg1"/>
                </a:solidFill>
              </a:rPr>
              <a:t> - Found around the old manual lens of SLR camera this is used to select an aperture opening. In modern lenses, the aperture is controlled electronically through the body. </a:t>
            </a:r>
          </a:p>
          <a:p>
            <a:pPr marL="514350" indent="-514350">
              <a:buFont typeface="+mj-lt"/>
              <a:buAutoNum type="arabicPeriod" startAt="6"/>
            </a:pPr>
            <a:r>
              <a:rPr lang="en-US" b="1" i="1" dirty="0" smtClean="0">
                <a:solidFill>
                  <a:schemeClr val="bg1"/>
                </a:solidFill>
              </a:rPr>
              <a:t>Focusing Ring</a:t>
            </a:r>
            <a:r>
              <a:rPr lang="en-US" dirty="0" smtClean="0">
                <a:solidFill>
                  <a:schemeClr val="bg1"/>
                </a:solidFill>
              </a:rPr>
              <a:t> - This can also be found around the lens of a DSLR camera. This is turned to manually focus the lens. </a:t>
            </a:r>
          </a:p>
          <a:p>
            <a:pPr marL="514350" indent="-514350">
              <a:buFont typeface="+mj-lt"/>
              <a:buAutoNum type="arabicPeriod" startAt="6"/>
            </a:pPr>
            <a:endParaRPr lang="en-US" dirty="0">
              <a:solidFill>
                <a:schemeClr val="bg1"/>
              </a:solidFill>
            </a:endParaRPr>
          </a:p>
        </p:txBody>
      </p:sp>
      <p:pic>
        <p:nvPicPr>
          <p:cNvPr id="11" name="Picture 4" descr="camera parts 01"/>
          <p:cNvPicPr>
            <a:picLocks noGrp="1" noChangeAspect="1" noChangeArrowheads="1"/>
          </p:cNvPicPr>
          <p:nvPr>
            <p:ph sz="half" idx="1"/>
          </p:nvPr>
        </p:nvPicPr>
        <p:blipFill>
          <a:blip r:embed="rId2" cstate="print"/>
          <a:srcRect/>
          <a:stretch>
            <a:fillRect/>
          </a:stretch>
        </p:blipFill>
        <p:spPr bwMode="auto">
          <a:xfrm>
            <a:off x="2057400" y="1295400"/>
            <a:ext cx="4876800"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3810000"/>
            <a:ext cx="8229600" cy="2895600"/>
          </a:xfrm>
        </p:spPr>
        <p:txBody>
          <a:bodyPr>
            <a:normAutofit/>
          </a:bodyPr>
          <a:lstStyle/>
          <a:p>
            <a:pPr marL="514350" indent="-514350">
              <a:buFont typeface="+mj-lt"/>
              <a:buAutoNum type="arabicPeriod" startAt="8"/>
            </a:pPr>
            <a:r>
              <a:rPr lang="en-US" b="1" i="1" dirty="0" smtClean="0">
                <a:solidFill>
                  <a:schemeClr val="bg1"/>
                </a:solidFill>
              </a:rPr>
              <a:t>LCD Display</a:t>
            </a:r>
            <a:r>
              <a:rPr lang="en-US" dirty="0" smtClean="0">
                <a:solidFill>
                  <a:schemeClr val="bg1"/>
                </a:solidFill>
              </a:rPr>
              <a:t> - In some compact cameras this acts as the viewfinder. This is a small screen (usually 1.8" diagonally or bigger) at the back of the camera which can be used for framing or for reviewing the recorded pictures. </a:t>
            </a:r>
            <a:endParaRPr lang="en-US" dirty="0">
              <a:solidFill>
                <a:schemeClr val="bg1"/>
              </a:solidFill>
            </a:endParaRPr>
          </a:p>
        </p:txBody>
      </p:sp>
      <p:pic>
        <p:nvPicPr>
          <p:cNvPr id="97282" name="Picture 2" descr="camera parts 02"/>
          <p:cNvPicPr>
            <a:picLocks noGrp="1" noChangeAspect="1" noChangeArrowheads="1"/>
          </p:cNvPicPr>
          <p:nvPr>
            <p:ph sz="half" idx="1"/>
          </p:nvPr>
        </p:nvPicPr>
        <p:blipFill>
          <a:blip r:embed="rId2" cstate="print"/>
          <a:srcRect/>
          <a:stretch>
            <a:fillRect/>
          </a:stretch>
        </p:blipFill>
        <p:spPr bwMode="auto">
          <a:xfrm>
            <a:off x="1230086" y="1371600"/>
            <a:ext cx="6313714"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533400" y="3733800"/>
            <a:ext cx="8229600" cy="2895600"/>
          </a:xfrm>
        </p:spPr>
        <p:txBody>
          <a:bodyPr>
            <a:normAutofit/>
          </a:bodyPr>
          <a:lstStyle/>
          <a:p>
            <a:pPr marL="514350" indent="-514350">
              <a:buFont typeface="+mj-lt"/>
              <a:buAutoNum type="arabicPeriod" startAt="9"/>
            </a:pPr>
            <a:r>
              <a:rPr lang="en-US" b="1" i="1" dirty="0" smtClean="0">
                <a:solidFill>
                  <a:schemeClr val="bg1"/>
                </a:solidFill>
              </a:rPr>
              <a:t>Flash</a:t>
            </a:r>
            <a:r>
              <a:rPr lang="en-US" dirty="0" smtClean="0">
                <a:solidFill>
                  <a:schemeClr val="bg1"/>
                </a:solidFill>
              </a:rPr>
              <a:t> - Built-in on the body of most compact and some DSLR cameras this can either be fixed or flip type, it provides an instantaneous burst of bright light to illuminate a poorly lit scene.</a:t>
            </a:r>
            <a:endParaRPr lang="en-US" dirty="0">
              <a:solidFill>
                <a:schemeClr val="bg1"/>
              </a:solidFill>
            </a:endParaRPr>
          </a:p>
        </p:txBody>
      </p:sp>
      <p:pic>
        <p:nvPicPr>
          <p:cNvPr id="11" name="Picture 4" descr="camera parts 01"/>
          <p:cNvPicPr>
            <a:picLocks noGrp="1" noChangeAspect="1" noChangeArrowheads="1"/>
          </p:cNvPicPr>
          <p:nvPr>
            <p:ph sz="half" idx="1"/>
          </p:nvPr>
        </p:nvPicPr>
        <p:blipFill>
          <a:blip r:embed="rId2" cstate="print"/>
          <a:srcRect/>
          <a:stretch>
            <a:fillRect/>
          </a:stretch>
        </p:blipFill>
        <p:spPr bwMode="auto">
          <a:xfrm>
            <a:off x="2057400" y="1295400"/>
            <a:ext cx="4876800"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3810000"/>
            <a:ext cx="8229600" cy="2895600"/>
          </a:xfrm>
        </p:spPr>
        <p:txBody>
          <a:bodyPr>
            <a:normAutofit/>
          </a:bodyPr>
          <a:lstStyle/>
          <a:p>
            <a:pPr marL="514350" indent="-514350">
              <a:buFont typeface="+mj-lt"/>
              <a:buAutoNum type="arabicPeriod" startAt="10"/>
            </a:pPr>
            <a:r>
              <a:rPr lang="en-US" b="1" i="1" dirty="0" smtClean="0">
                <a:solidFill>
                  <a:schemeClr val="bg1"/>
                </a:solidFill>
              </a:rPr>
              <a:t>Control Buttons</a:t>
            </a:r>
            <a:r>
              <a:rPr lang="en-US" dirty="0" smtClean="0">
                <a:solidFill>
                  <a:schemeClr val="bg1"/>
                </a:solidFill>
              </a:rPr>
              <a:t> - Usually includes a set of directional keys and a few other buttons to activate certain functions and menus, this is used to let users interact with the camera's computer system.</a:t>
            </a:r>
            <a:endParaRPr lang="en-US" dirty="0">
              <a:solidFill>
                <a:schemeClr val="bg1"/>
              </a:solidFill>
            </a:endParaRPr>
          </a:p>
        </p:txBody>
      </p:sp>
      <p:pic>
        <p:nvPicPr>
          <p:cNvPr id="97282" name="Picture 2" descr="camera parts 02"/>
          <p:cNvPicPr>
            <a:picLocks noGrp="1" noChangeAspect="1" noChangeArrowheads="1"/>
          </p:cNvPicPr>
          <p:nvPr>
            <p:ph sz="half" idx="1"/>
          </p:nvPr>
        </p:nvPicPr>
        <p:blipFill>
          <a:blip r:embed="rId2" cstate="print"/>
          <a:srcRect/>
          <a:stretch>
            <a:fillRect/>
          </a:stretch>
        </p:blipFill>
        <p:spPr bwMode="auto">
          <a:xfrm>
            <a:off x="1230086" y="1371600"/>
            <a:ext cx="6313714"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3810000"/>
            <a:ext cx="8229600" cy="2895600"/>
          </a:xfrm>
        </p:spPr>
        <p:txBody>
          <a:bodyPr>
            <a:normAutofit/>
          </a:bodyPr>
          <a:lstStyle/>
          <a:p>
            <a:pPr marL="514350" indent="-514350">
              <a:buFont typeface="+mj-lt"/>
              <a:buAutoNum type="arabicPeriod" startAt="11"/>
            </a:pPr>
            <a:r>
              <a:rPr lang="en-US" b="1" i="1" dirty="0" smtClean="0">
                <a:solidFill>
                  <a:schemeClr val="bg1"/>
                </a:solidFill>
              </a:rPr>
              <a:t>Power Switch</a:t>
            </a:r>
            <a:r>
              <a:rPr lang="en-US" dirty="0" smtClean="0">
                <a:solidFill>
                  <a:schemeClr val="bg1"/>
                </a:solidFill>
              </a:rPr>
              <a:t> - Turns On or Off the camera. This may also contain a Record / Play Mode selector on some cameras. </a:t>
            </a:r>
            <a:endParaRPr lang="en-US" dirty="0">
              <a:solidFill>
                <a:schemeClr val="bg1"/>
              </a:solidFill>
            </a:endParaRPr>
          </a:p>
        </p:txBody>
      </p:sp>
      <p:pic>
        <p:nvPicPr>
          <p:cNvPr id="99330" name="Picture 2" descr="camera parts 03"/>
          <p:cNvPicPr>
            <a:picLocks noGrp="1" noChangeAspect="1" noChangeArrowheads="1"/>
          </p:cNvPicPr>
          <p:nvPr>
            <p:ph sz="half" idx="1"/>
          </p:nvPr>
        </p:nvPicPr>
        <p:blipFill>
          <a:blip r:embed="rId2" cstate="print"/>
          <a:srcRect/>
          <a:stretch>
            <a:fillRect/>
          </a:stretch>
        </p:blipFill>
        <p:spPr bwMode="auto">
          <a:xfrm>
            <a:off x="1295400" y="1371600"/>
            <a:ext cx="6629400" cy="23976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3810000"/>
            <a:ext cx="8229600" cy="2895600"/>
          </a:xfrm>
        </p:spPr>
        <p:txBody>
          <a:bodyPr>
            <a:normAutofit/>
          </a:bodyPr>
          <a:lstStyle/>
          <a:p>
            <a:pPr marL="514350" indent="-514350">
              <a:buNone/>
            </a:pPr>
            <a:r>
              <a:rPr lang="en-US" b="1" i="1" dirty="0" smtClean="0">
                <a:solidFill>
                  <a:schemeClr val="bg1"/>
                </a:solidFill>
              </a:rPr>
              <a:t>12. Zoom Control</a:t>
            </a:r>
            <a:r>
              <a:rPr lang="en-US" dirty="0" smtClean="0">
                <a:solidFill>
                  <a:schemeClr val="bg1"/>
                </a:solidFill>
              </a:rPr>
              <a:t> - Usually marked with W and T, which stands for "Wide" and "Tele" respectively, this is used to control the camera's lenses to zoom-in or zoom-out. For DSLR cameras, the zoom is usually controlled by a zoom ring in the lens.</a:t>
            </a:r>
            <a:endParaRPr lang="en-US" dirty="0">
              <a:solidFill>
                <a:schemeClr val="bg1"/>
              </a:solidFill>
            </a:endParaRPr>
          </a:p>
        </p:txBody>
      </p:sp>
      <p:pic>
        <p:nvPicPr>
          <p:cNvPr id="97282" name="Picture 2" descr="camera parts 02"/>
          <p:cNvPicPr>
            <a:picLocks noGrp="1" noChangeAspect="1" noChangeArrowheads="1"/>
          </p:cNvPicPr>
          <p:nvPr>
            <p:ph sz="half" idx="1"/>
          </p:nvPr>
        </p:nvPicPr>
        <p:blipFill>
          <a:blip r:embed="rId2" cstate="print"/>
          <a:srcRect/>
          <a:stretch>
            <a:fillRect/>
          </a:stretch>
        </p:blipFill>
        <p:spPr bwMode="auto">
          <a:xfrm>
            <a:off x="1230086" y="1371600"/>
            <a:ext cx="6313714"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4038600"/>
            <a:ext cx="8229600" cy="2667000"/>
          </a:xfrm>
        </p:spPr>
        <p:txBody>
          <a:bodyPr>
            <a:normAutofit fontScale="92500"/>
          </a:bodyPr>
          <a:lstStyle/>
          <a:p>
            <a:pPr marL="514350" indent="-514350">
              <a:buFont typeface="+mj-lt"/>
              <a:buAutoNum type="arabicPeriod" startAt="13"/>
            </a:pPr>
            <a:r>
              <a:rPr lang="en-US" b="1" i="1" dirty="0" smtClean="0">
                <a:solidFill>
                  <a:schemeClr val="bg1"/>
                </a:solidFill>
              </a:rPr>
              <a:t>Battery Compartment</a:t>
            </a:r>
            <a:r>
              <a:rPr lang="en-US" dirty="0" smtClean="0">
                <a:solidFill>
                  <a:schemeClr val="bg1"/>
                </a:solidFill>
              </a:rPr>
              <a:t> - Holds the batteries. Depending on the camera model, this varies in size and shape. </a:t>
            </a:r>
          </a:p>
          <a:p>
            <a:pPr marL="514350" indent="-514350">
              <a:buFont typeface="+mj-lt"/>
              <a:buAutoNum type="arabicPeriod" startAt="13"/>
            </a:pPr>
            <a:r>
              <a:rPr lang="en-US" b="1" i="1" dirty="0" smtClean="0">
                <a:solidFill>
                  <a:schemeClr val="bg1"/>
                </a:solidFill>
              </a:rPr>
              <a:t>Memory Card Slot</a:t>
            </a:r>
            <a:r>
              <a:rPr lang="en-US" dirty="0" smtClean="0">
                <a:solidFill>
                  <a:schemeClr val="bg1"/>
                </a:solidFill>
              </a:rPr>
              <a:t> - This is where expansion memory cards are inserted. The proper position of the card are often indicated. A mechanical catch usually holds the card in place and a spring helps it eject. </a:t>
            </a:r>
          </a:p>
          <a:p>
            <a:pPr marL="514350" indent="-514350">
              <a:buFont typeface="+mj-lt"/>
              <a:buAutoNum type="arabicPeriod" startAt="13"/>
            </a:pPr>
            <a:endParaRPr lang="en-US" dirty="0">
              <a:solidFill>
                <a:schemeClr val="bg1"/>
              </a:solidFill>
            </a:endParaRPr>
          </a:p>
        </p:txBody>
      </p:sp>
      <p:pic>
        <p:nvPicPr>
          <p:cNvPr id="100354" name="Picture 2" descr="camera parts 04"/>
          <p:cNvPicPr>
            <a:picLocks noGrp="1" noChangeAspect="1" noChangeArrowheads="1"/>
          </p:cNvPicPr>
          <p:nvPr>
            <p:ph sz="half" idx="1"/>
          </p:nvPr>
        </p:nvPicPr>
        <p:blipFill>
          <a:blip r:embed="rId2" cstate="print"/>
          <a:srcRect/>
          <a:stretch>
            <a:fillRect/>
          </a:stretch>
        </p:blipFill>
        <p:spPr bwMode="auto">
          <a:xfrm>
            <a:off x="1447800" y="1371600"/>
            <a:ext cx="6217920" cy="2590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
            <a:ext cx="9144000" cy="1643050"/>
          </a:xfrm>
        </p:spPr>
        <p:txBody>
          <a:bodyPr/>
          <a:lstStyle/>
          <a:p>
            <a:r>
              <a:rPr lang="en-US" dirty="0" smtClean="0">
                <a:solidFill>
                  <a:schemeClr val="bg1"/>
                </a:solidFill>
              </a:rPr>
              <a:t>Photography Merit Badge Requirements</a:t>
            </a:r>
            <a:endParaRPr lang="en-US" dirty="0">
              <a:solidFill>
                <a:schemeClr val="bg1"/>
              </a:solidFill>
            </a:endParaRPr>
          </a:p>
        </p:txBody>
      </p:sp>
      <p:sp>
        <p:nvSpPr>
          <p:cNvPr id="12" name="Content Placeholder 11"/>
          <p:cNvSpPr>
            <a:spLocks noGrp="1"/>
          </p:cNvSpPr>
          <p:nvPr>
            <p:ph idx="1"/>
          </p:nvPr>
        </p:nvSpPr>
        <p:spPr>
          <a:xfrm>
            <a:off x="368300" y="1571612"/>
            <a:ext cx="8489980" cy="5143536"/>
          </a:xfrm>
        </p:spPr>
        <p:txBody>
          <a:bodyPr>
            <a:normAutofit/>
          </a:bodyPr>
          <a:lstStyle/>
          <a:p>
            <a:pPr marL="514350" indent="-514350">
              <a:buFont typeface="+mj-lt"/>
              <a:buAutoNum type="arabicPeriod"/>
            </a:pPr>
            <a:r>
              <a:rPr lang="en-US" dirty="0" smtClean="0">
                <a:solidFill>
                  <a:schemeClr val="bg1"/>
                </a:solidFill>
              </a:rPr>
              <a:t>Safety. Do the following: </a:t>
            </a:r>
          </a:p>
          <a:p>
            <a:pPr marL="914400" lvl="1" indent="-514350">
              <a:buFont typeface="+mj-lt"/>
              <a:buAutoNum type="alphaLcPeriod"/>
            </a:pPr>
            <a:r>
              <a:rPr lang="en-US" dirty="0" smtClean="0">
                <a:solidFill>
                  <a:schemeClr val="bg1"/>
                </a:solidFill>
              </a:rPr>
              <a:t>Explain to your counselor the most likely hazards you may encounter while working with photography and what you should do to anticipate, mitigate, prevent, and respond to these hazards. Explain how you would prepare for exposure to environmental situations such as weather, sun, and water. </a:t>
            </a:r>
          </a:p>
          <a:p>
            <a:pPr marL="914400" lvl="1" indent="-514350">
              <a:buFont typeface="+mj-lt"/>
              <a:buAutoNum type="alphaLcPeriod"/>
            </a:pPr>
            <a:r>
              <a:rPr lang="en-US" dirty="0"/>
              <a:t>View the Personal Safety Awareness "Digital Safety" video (with your parent or guardian's permission). </a:t>
            </a:r>
            <a:r>
              <a:rPr lang="en-US" dirty="0" smtClean="0">
                <a:solidFill>
                  <a:schemeClr val="bg1"/>
                </a:solidFill>
              </a:rPr>
              <a:t> </a:t>
            </a:r>
            <a:endParaRPr lang="en-US" dirty="0" smtClean="0">
              <a:solidFill>
                <a:schemeClr val="bg1"/>
              </a:solidFill>
            </a:endParaRPr>
          </a:p>
          <a:p>
            <a:endParaRPr lang="en-US"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28600"/>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4038600"/>
            <a:ext cx="8229600" cy="2667000"/>
          </a:xfrm>
        </p:spPr>
        <p:txBody>
          <a:bodyPr>
            <a:normAutofit/>
          </a:bodyPr>
          <a:lstStyle/>
          <a:p>
            <a:pPr marL="514350" indent="-514350">
              <a:buFont typeface="+mj-lt"/>
              <a:buAutoNum type="arabicPeriod" startAt="15"/>
            </a:pPr>
            <a:r>
              <a:rPr lang="en-US" b="1" i="1" dirty="0" smtClean="0">
                <a:solidFill>
                  <a:schemeClr val="bg1"/>
                </a:solidFill>
              </a:rPr>
              <a:t>Flash Mount (Hot-Shoe)</a:t>
            </a:r>
            <a:r>
              <a:rPr lang="en-US" dirty="0" smtClean="0">
                <a:solidFill>
                  <a:schemeClr val="bg1"/>
                </a:solidFill>
              </a:rPr>
              <a:t> - Standard holder with contact plates for optional Flash accessory.</a:t>
            </a:r>
            <a:endParaRPr lang="en-US" dirty="0">
              <a:solidFill>
                <a:schemeClr val="bg1"/>
              </a:solidFill>
            </a:endParaRPr>
          </a:p>
        </p:txBody>
      </p:sp>
      <p:pic>
        <p:nvPicPr>
          <p:cNvPr id="11" name="Picture 4" descr="camera parts 01"/>
          <p:cNvPicPr>
            <a:picLocks noGrp="1" noChangeAspect="1" noChangeArrowheads="1"/>
          </p:cNvPicPr>
          <p:nvPr>
            <p:ph sz="half" idx="1"/>
          </p:nvPr>
        </p:nvPicPr>
        <p:blipFill>
          <a:blip r:embed="rId2" cstate="print"/>
          <a:srcRect/>
          <a:stretch>
            <a:fillRect/>
          </a:stretch>
        </p:blipFill>
        <p:spPr bwMode="auto">
          <a:xfrm>
            <a:off x="2057400" y="1295400"/>
            <a:ext cx="4876800"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4038600"/>
            <a:ext cx="8229600" cy="2667000"/>
          </a:xfrm>
        </p:spPr>
        <p:txBody>
          <a:bodyPr>
            <a:normAutofit/>
          </a:bodyPr>
          <a:lstStyle/>
          <a:p>
            <a:pPr marL="514350" indent="-514350">
              <a:buNone/>
            </a:pPr>
            <a:r>
              <a:rPr lang="en-US" b="1" i="1" dirty="0" smtClean="0">
                <a:solidFill>
                  <a:schemeClr val="bg1"/>
                </a:solidFill>
              </a:rPr>
              <a:t>16. </a:t>
            </a:r>
            <a:r>
              <a:rPr lang="en-US" b="1" i="1" dirty="0" err="1" smtClean="0">
                <a:solidFill>
                  <a:schemeClr val="bg1"/>
                </a:solidFill>
              </a:rPr>
              <a:t>Diopter</a:t>
            </a:r>
            <a:r>
              <a:rPr lang="en-US" b="1" i="1" dirty="0" smtClean="0">
                <a:solidFill>
                  <a:schemeClr val="bg1"/>
                </a:solidFill>
              </a:rPr>
              <a:t> Adjuster</a:t>
            </a:r>
            <a:r>
              <a:rPr lang="en-US" dirty="0" smtClean="0">
                <a:solidFill>
                  <a:schemeClr val="bg1"/>
                </a:solidFill>
              </a:rPr>
              <a:t> - Usually available in mid to high end sub-compact cameras and DSLRs located besides the viewfinder. This varies the focal length of the lens in the viewfinder to make even people wearing eyeglasses to see clearly through it even without the eyeglasses.</a:t>
            </a:r>
            <a:endParaRPr lang="en-US" dirty="0">
              <a:solidFill>
                <a:schemeClr val="bg1"/>
              </a:solidFill>
            </a:endParaRPr>
          </a:p>
        </p:txBody>
      </p:sp>
      <p:pic>
        <p:nvPicPr>
          <p:cNvPr id="105474" name="Picture 2" descr="diopter"/>
          <p:cNvPicPr>
            <a:picLocks noGrp="1" noChangeAspect="1" noChangeArrowheads="1"/>
          </p:cNvPicPr>
          <p:nvPr>
            <p:ph sz="half" idx="1"/>
          </p:nvPr>
        </p:nvPicPr>
        <p:blipFill>
          <a:blip r:embed="rId2" cstate="print"/>
          <a:srcRect/>
          <a:stretch>
            <a:fillRect/>
          </a:stretch>
        </p:blipFill>
        <p:spPr bwMode="auto">
          <a:xfrm>
            <a:off x="2819400" y="1447799"/>
            <a:ext cx="2590800" cy="23735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r"/>
            <a:r>
              <a:rPr lang="en-US" sz="3600" dirty="0" smtClean="0">
                <a:solidFill>
                  <a:schemeClr val="bg1"/>
                </a:solidFill>
              </a:rPr>
              <a:t>Parts of a Camera</a:t>
            </a:r>
            <a:endParaRPr lang="en-US" sz="3600" dirty="0">
              <a:solidFill>
                <a:schemeClr val="bg1"/>
              </a:solidFill>
            </a:endParaRPr>
          </a:p>
        </p:txBody>
      </p:sp>
      <p:sp>
        <p:nvSpPr>
          <p:cNvPr id="10" name="Content Placeholder 9"/>
          <p:cNvSpPr>
            <a:spLocks noGrp="1"/>
          </p:cNvSpPr>
          <p:nvPr>
            <p:ph sz="half" idx="2"/>
          </p:nvPr>
        </p:nvSpPr>
        <p:spPr>
          <a:xfrm>
            <a:off x="457200" y="4343400"/>
            <a:ext cx="8229600" cy="2362200"/>
          </a:xfrm>
        </p:spPr>
        <p:txBody>
          <a:bodyPr>
            <a:normAutofit/>
          </a:bodyPr>
          <a:lstStyle/>
          <a:p>
            <a:pPr marL="514350" indent="-514350">
              <a:buFont typeface="+mj-lt"/>
              <a:buAutoNum type="arabicPeriod" startAt="17"/>
            </a:pPr>
            <a:r>
              <a:rPr lang="en-US" b="1" i="1" dirty="0" smtClean="0">
                <a:solidFill>
                  <a:schemeClr val="bg1"/>
                </a:solidFill>
              </a:rPr>
              <a:t>Tripod Mount </a:t>
            </a:r>
            <a:r>
              <a:rPr lang="en-US" dirty="0" smtClean="0">
                <a:solidFill>
                  <a:schemeClr val="bg1"/>
                </a:solidFill>
              </a:rPr>
              <a:t>- Here is where your standard Tripod or Monopod is attached for added stability. </a:t>
            </a:r>
          </a:p>
          <a:p>
            <a:pPr marL="514350" indent="-514350">
              <a:buNone/>
            </a:pPr>
            <a:endParaRPr lang="en-US" dirty="0">
              <a:solidFill>
                <a:schemeClr val="bg1"/>
              </a:solidFill>
            </a:endParaRPr>
          </a:p>
        </p:txBody>
      </p:sp>
      <p:pic>
        <p:nvPicPr>
          <p:cNvPr id="100354" name="Picture 2" descr="camera parts 04"/>
          <p:cNvPicPr>
            <a:picLocks noGrp="1" noChangeAspect="1" noChangeArrowheads="1"/>
          </p:cNvPicPr>
          <p:nvPr>
            <p:ph sz="half" idx="1"/>
          </p:nvPr>
        </p:nvPicPr>
        <p:blipFill>
          <a:blip r:embed="rId2" cstate="print"/>
          <a:srcRect/>
          <a:stretch>
            <a:fillRect/>
          </a:stretch>
        </p:blipFill>
        <p:spPr bwMode="auto">
          <a:xfrm>
            <a:off x="1295400" y="1371600"/>
            <a:ext cx="658368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rPr>
              <a:t>How a Digital Camera Works</a:t>
            </a:r>
            <a:endParaRPr lang="en-US" dirty="0">
              <a:solidFill>
                <a:schemeClr val="bg1"/>
              </a:solidFill>
            </a:endParaRPr>
          </a:p>
        </p:txBody>
      </p:sp>
      <p:sp>
        <p:nvSpPr>
          <p:cNvPr id="4" name="Content Placeholder 3"/>
          <p:cNvSpPr>
            <a:spLocks noGrp="1"/>
          </p:cNvSpPr>
          <p:nvPr>
            <p:ph sz="half" idx="2"/>
          </p:nvPr>
        </p:nvSpPr>
        <p:spPr>
          <a:xfrm>
            <a:off x="4419600" y="1371600"/>
            <a:ext cx="4495800" cy="5486400"/>
          </a:xfrm>
        </p:spPr>
        <p:txBody>
          <a:bodyPr>
            <a:normAutofit fontScale="85000" lnSpcReduction="10000"/>
          </a:bodyPr>
          <a:lstStyle/>
          <a:p>
            <a:pPr>
              <a:lnSpc>
                <a:spcPct val="120000"/>
              </a:lnSpc>
              <a:spcBef>
                <a:spcPts val="0"/>
              </a:spcBef>
              <a:buNone/>
            </a:pPr>
            <a:r>
              <a:rPr lang="en-US" b="1" dirty="0" smtClean="0">
                <a:solidFill>
                  <a:schemeClr val="bg1"/>
                </a:solidFill>
              </a:rPr>
              <a:t>You “frame” a scene with help of </a:t>
            </a:r>
          </a:p>
          <a:p>
            <a:pPr>
              <a:lnSpc>
                <a:spcPct val="120000"/>
              </a:lnSpc>
              <a:spcBef>
                <a:spcPts val="0"/>
              </a:spcBef>
              <a:buNone/>
            </a:pPr>
            <a:r>
              <a:rPr lang="en-US" b="1" dirty="0" smtClean="0">
                <a:solidFill>
                  <a:schemeClr val="bg1"/>
                </a:solidFill>
              </a:rPr>
              <a:t>a viewfinder or the LCD monitor. </a:t>
            </a:r>
          </a:p>
          <a:p>
            <a:pPr>
              <a:lnSpc>
                <a:spcPct val="120000"/>
              </a:lnSpc>
              <a:spcBef>
                <a:spcPts val="0"/>
              </a:spcBef>
              <a:buNone/>
            </a:pPr>
            <a:r>
              <a:rPr lang="en-US" b="1" dirty="0" smtClean="0">
                <a:solidFill>
                  <a:schemeClr val="bg1"/>
                </a:solidFill>
              </a:rPr>
              <a:t>Then, you press the shutter </a:t>
            </a:r>
          </a:p>
          <a:p>
            <a:pPr>
              <a:lnSpc>
                <a:spcPct val="120000"/>
              </a:lnSpc>
              <a:spcBef>
                <a:spcPts val="0"/>
              </a:spcBef>
              <a:buNone/>
            </a:pPr>
            <a:r>
              <a:rPr lang="en-US" b="1" dirty="0" smtClean="0">
                <a:solidFill>
                  <a:schemeClr val="bg1"/>
                </a:solidFill>
              </a:rPr>
              <a:t>release to freeze that moment. </a:t>
            </a:r>
          </a:p>
          <a:p>
            <a:pPr>
              <a:lnSpc>
                <a:spcPct val="120000"/>
              </a:lnSpc>
              <a:spcBef>
                <a:spcPts val="0"/>
              </a:spcBef>
              <a:buNone/>
            </a:pPr>
            <a:r>
              <a:rPr lang="en-US" b="1" dirty="0" smtClean="0">
                <a:solidFill>
                  <a:schemeClr val="bg1"/>
                </a:solidFill>
              </a:rPr>
              <a:t>Now, a lot of things happen!</a:t>
            </a:r>
            <a:endParaRPr lang="en-US" dirty="0" smtClean="0">
              <a:solidFill>
                <a:schemeClr val="bg1"/>
              </a:solidFill>
            </a:endParaRPr>
          </a:p>
          <a:p>
            <a:pPr marL="514350" indent="-514350">
              <a:lnSpc>
                <a:spcPct val="120000"/>
              </a:lnSpc>
              <a:spcBef>
                <a:spcPts val="0"/>
              </a:spcBef>
              <a:buFont typeface="+mj-lt"/>
              <a:buAutoNum type="arabicPeriod"/>
            </a:pPr>
            <a:r>
              <a:rPr lang="en-US" b="1" dirty="0" smtClean="0">
                <a:solidFill>
                  <a:schemeClr val="bg1"/>
                </a:solidFill>
              </a:rPr>
              <a:t>The lens is focused to get a sharp image,</a:t>
            </a:r>
            <a:endParaRPr lang="en-US" dirty="0" smtClean="0">
              <a:solidFill>
                <a:schemeClr val="bg1"/>
              </a:solidFill>
            </a:endParaRPr>
          </a:p>
          <a:p>
            <a:pPr marL="514350" indent="-514350">
              <a:lnSpc>
                <a:spcPct val="120000"/>
              </a:lnSpc>
              <a:spcBef>
                <a:spcPts val="0"/>
              </a:spcBef>
              <a:buFont typeface="+mj-lt"/>
              <a:buAutoNum type="arabicPeriod"/>
            </a:pPr>
            <a:r>
              <a:rPr lang="en-US" b="1" dirty="0" smtClean="0">
                <a:solidFill>
                  <a:schemeClr val="bg1"/>
                </a:solidFill>
              </a:rPr>
              <a:t>Exposure (shutter speed and aperture size) is set</a:t>
            </a:r>
            <a:endParaRPr lang="en-US" dirty="0" smtClean="0">
              <a:solidFill>
                <a:schemeClr val="bg1"/>
              </a:solidFill>
            </a:endParaRPr>
          </a:p>
          <a:p>
            <a:pPr marL="514350" indent="-514350">
              <a:lnSpc>
                <a:spcPct val="120000"/>
              </a:lnSpc>
              <a:spcBef>
                <a:spcPts val="0"/>
              </a:spcBef>
              <a:buFont typeface="+mj-lt"/>
              <a:buAutoNum type="arabicPeriod"/>
            </a:pPr>
            <a:r>
              <a:rPr lang="en-US" b="1" dirty="0" smtClean="0">
                <a:solidFill>
                  <a:schemeClr val="bg1"/>
                </a:solidFill>
              </a:rPr>
              <a:t>Shutter opens</a:t>
            </a:r>
            <a:endParaRPr lang="en-US" dirty="0" smtClean="0">
              <a:solidFill>
                <a:schemeClr val="bg1"/>
              </a:solidFill>
            </a:endParaRPr>
          </a:p>
          <a:p>
            <a:pPr marL="514350" indent="-514350">
              <a:lnSpc>
                <a:spcPct val="120000"/>
              </a:lnSpc>
              <a:spcBef>
                <a:spcPts val="0"/>
              </a:spcBef>
              <a:buFont typeface="+mj-lt"/>
              <a:buAutoNum type="arabicPeriod"/>
            </a:pPr>
            <a:r>
              <a:rPr lang="en-US" b="1" dirty="0" smtClean="0">
                <a:solidFill>
                  <a:schemeClr val="bg1"/>
                </a:solidFill>
              </a:rPr>
              <a:t>Image is captured on the sensor as pixels.</a:t>
            </a:r>
          </a:p>
          <a:p>
            <a:pPr marL="514350" indent="-514350">
              <a:lnSpc>
                <a:spcPct val="120000"/>
              </a:lnSpc>
              <a:spcBef>
                <a:spcPts val="0"/>
              </a:spcBef>
              <a:buFont typeface="+mj-lt"/>
              <a:buAutoNum type="arabicPeriod"/>
            </a:pPr>
            <a:endParaRPr lang="en-US" dirty="0" smtClean="0">
              <a:solidFill>
                <a:schemeClr val="bg1"/>
              </a:solidFill>
            </a:endParaRPr>
          </a:p>
          <a:p>
            <a:endParaRPr lang="en-US" dirty="0">
              <a:solidFill>
                <a:schemeClr val="bg1"/>
              </a:solidFill>
            </a:endParaRPr>
          </a:p>
        </p:txBody>
      </p:sp>
      <p:pic>
        <p:nvPicPr>
          <p:cNvPr id="6" name="Picture 2" descr="How does a camera work-3"/>
          <p:cNvPicPr>
            <a:picLocks noGrp="1" noChangeAspect="1" noChangeArrowheads="1"/>
          </p:cNvPicPr>
          <p:nvPr>
            <p:ph sz="half" idx="1"/>
          </p:nvPr>
        </p:nvPicPr>
        <p:blipFill>
          <a:blip r:embed="rId2" cstate="print"/>
          <a:srcRect/>
          <a:stretch>
            <a:fillRect/>
          </a:stretch>
        </p:blipFill>
        <p:spPr bwMode="auto">
          <a:xfrm>
            <a:off x="152400" y="1295400"/>
            <a:ext cx="4164778"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1000"/>
                                        <p:tgtEl>
                                          <p:spTgt spid="4">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10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rPr>
              <a:t>How a Digital Camera Works</a:t>
            </a:r>
            <a:endParaRPr lang="en-US" dirty="0">
              <a:solidFill>
                <a:schemeClr val="bg1"/>
              </a:solidFill>
            </a:endParaRPr>
          </a:p>
        </p:txBody>
      </p:sp>
      <p:sp>
        <p:nvSpPr>
          <p:cNvPr id="4" name="Content Placeholder 3"/>
          <p:cNvSpPr>
            <a:spLocks noGrp="1"/>
          </p:cNvSpPr>
          <p:nvPr>
            <p:ph sz="half" idx="2"/>
          </p:nvPr>
        </p:nvSpPr>
        <p:spPr>
          <a:xfrm>
            <a:off x="4419600" y="1447800"/>
            <a:ext cx="4495800" cy="5410200"/>
          </a:xfrm>
        </p:spPr>
        <p:txBody>
          <a:bodyPr>
            <a:normAutofit fontScale="85000" lnSpcReduction="10000"/>
          </a:bodyPr>
          <a:lstStyle/>
          <a:p>
            <a:pPr marL="514350" indent="-514350">
              <a:lnSpc>
                <a:spcPct val="120000"/>
              </a:lnSpc>
              <a:spcBef>
                <a:spcPts val="0"/>
              </a:spcBef>
              <a:buFont typeface="+mj-lt"/>
              <a:buAutoNum type="arabicPeriod" startAt="5"/>
            </a:pPr>
            <a:r>
              <a:rPr lang="en-US" b="1" dirty="0" smtClean="0">
                <a:solidFill>
                  <a:schemeClr val="bg1"/>
                </a:solidFill>
              </a:rPr>
              <a:t>The shutter now closes.</a:t>
            </a:r>
          </a:p>
          <a:p>
            <a:pPr marL="514350" indent="-514350">
              <a:lnSpc>
                <a:spcPct val="120000"/>
              </a:lnSpc>
              <a:spcBef>
                <a:spcPts val="0"/>
              </a:spcBef>
              <a:buFont typeface="+mj-lt"/>
              <a:buAutoNum type="arabicPeriod" startAt="5"/>
            </a:pPr>
            <a:r>
              <a:rPr lang="en-US" b="1" dirty="0" smtClean="0">
                <a:solidFill>
                  <a:schemeClr val="bg1"/>
                </a:solidFill>
              </a:rPr>
              <a:t>The pixels are written into a buffer.</a:t>
            </a:r>
          </a:p>
          <a:p>
            <a:pPr marL="514350" indent="-514350">
              <a:lnSpc>
                <a:spcPct val="120000"/>
              </a:lnSpc>
              <a:spcBef>
                <a:spcPts val="0"/>
              </a:spcBef>
              <a:buFont typeface="+mj-lt"/>
              <a:buAutoNum type="arabicPeriod" startAt="5"/>
            </a:pPr>
            <a:r>
              <a:rPr lang="en-US" b="1" dirty="0" smtClean="0">
                <a:solidFill>
                  <a:schemeClr val="bg1"/>
                </a:solidFill>
              </a:rPr>
              <a:t>The data in the buffer, which is in the form of pixels, is then processed by the CPU to create an image.</a:t>
            </a:r>
          </a:p>
          <a:p>
            <a:pPr marL="514350" indent="-514350">
              <a:lnSpc>
                <a:spcPct val="120000"/>
              </a:lnSpc>
              <a:spcBef>
                <a:spcPts val="0"/>
              </a:spcBef>
              <a:buFont typeface="+mj-lt"/>
              <a:buAutoNum type="arabicPeriod" startAt="5"/>
            </a:pPr>
            <a:r>
              <a:rPr lang="en-US" b="1" dirty="0" smtClean="0">
                <a:solidFill>
                  <a:schemeClr val="bg1"/>
                </a:solidFill>
              </a:rPr>
              <a:t>The image is then written on the memory card.</a:t>
            </a:r>
          </a:p>
          <a:p>
            <a:pPr marL="514350" indent="-514350">
              <a:lnSpc>
                <a:spcPct val="120000"/>
              </a:lnSpc>
              <a:spcBef>
                <a:spcPts val="0"/>
              </a:spcBef>
              <a:buFont typeface="+mj-lt"/>
              <a:buAutoNum type="arabicPeriod" startAt="5"/>
            </a:pPr>
            <a:r>
              <a:rPr lang="en-US" b="1" dirty="0" smtClean="0">
                <a:solidFill>
                  <a:schemeClr val="bg1"/>
                </a:solidFill>
              </a:rPr>
              <a:t>You can retrieve the image from the card and use it for sharing, printing or further processing.</a:t>
            </a:r>
            <a:endParaRPr lang="en-US" dirty="0" smtClean="0">
              <a:solidFill>
                <a:schemeClr val="bg1"/>
              </a:solidFill>
            </a:endParaRPr>
          </a:p>
          <a:p>
            <a:pPr marL="514350" indent="-514350">
              <a:buFont typeface="+mj-lt"/>
              <a:buAutoNum type="arabicPeriod" startAt="5"/>
            </a:pPr>
            <a:endParaRPr lang="en-US" dirty="0">
              <a:solidFill>
                <a:schemeClr val="bg1"/>
              </a:solidFill>
            </a:endParaRPr>
          </a:p>
        </p:txBody>
      </p:sp>
      <p:pic>
        <p:nvPicPr>
          <p:cNvPr id="6" name="Picture 2" descr="How does a camera work-3"/>
          <p:cNvPicPr>
            <a:picLocks noGrp="1" noChangeAspect="1" noChangeArrowheads="1"/>
          </p:cNvPicPr>
          <p:nvPr>
            <p:ph sz="half" idx="1"/>
          </p:nvPr>
        </p:nvPicPr>
        <p:blipFill>
          <a:blip r:embed="rId2" cstate="print"/>
          <a:srcRect/>
          <a:stretch>
            <a:fillRect/>
          </a:stretch>
        </p:blipFill>
        <p:spPr bwMode="auto">
          <a:xfrm>
            <a:off x="152400" y="1295400"/>
            <a:ext cx="4164778"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331005" cy="763525"/>
          </a:xfrm>
        </p:spPr>
        <p:txBody>
          <a:bodyPr/>
          <a:lstStyle/>
          <a:p>
            <a:r>
              <a:rPr lang="en-US" dirty="0" smtClean="0"/>
              <a:t>Requirement 2</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Explain how the following elements and terms can affect the quality of a picture: </a:t>
            </a:r>
          </a:p>
          <a:p>
            <a:pPr marL="914400" lvl="1" indent="-514350">
              <a:buFont typeface="+mj-lt"/>
              <a:buAutoNum type="alphaLcPeriod"/>
            </a:pPr>
            <a:r>
              <a:rPr lang="en-US" dirty="0"/>
              <a:t>Light—natural light (ambient/existing), low light (such as at night), and artificial light (such as from a flash) </a:t>
            </a:r>
          </a:p>
          <a:p>
            <a:pPr marL="914400" lvl="1" indent="-514350">
              <a:buFont typeface="+mj-lt"/>
              <a:buAutoNum type="alphaLcPeriod"/>
            </a:pPr>
            <a:r>
              <a:rPr lang="en-US" dirty="0"/>
              <a:t>Exposure—aperture (f-stops), shutter speed, ISO </a:t>
            </a:r>
          </a:p>
          <a:p>
            <a:pPr marL="914400" lvl="1" indent="-514350">
              <a:buFont typeface="+mj-lt"/>
              <a:buAutoNum type="alphaLcPeriod"/>
            </a:pPr>
            <a:r>
              <a:rPr lang="en-US" dirty="0"/>
              <a:t>Depth of field</a:t>
            </a:r>
          </a:p>
          <a:p>
            <a:pPr marL="914400" lvl="1" indent="-514350">
              <a:buFont typeface="+mj-lt"/>
              <a:buAutoNum type="alphaLcPeriod"/>
            </a:pPr>
            <a:r>
              <a:rPr lang="en-US" dirty="0"/>
              <a:t>Composition—rule of thirds, leading lines, framing, depth </a:t>
            </a:r>
          </a:p>
          <a:p>
            <a:pPr marL="914400" lvl="1" indent="-514350">
              <a:buFont typeface="+mj-lt"/>
              <a:buAutoNum type="alphaLcPeriod"/>
            </a:pPr>
            <a:r>
              <a:rPr lang="en-US" dirty="0"/>
              <a:t>Angle of view </a:t>
            </a:r>
          </a:p>
          <a:p>
            <a:pPr marL="914400" lvl="1" indent="-514350">
              <a:buFont typeface="+mj-lt"/>
              <a:buAutoNum type="alphaLcPeriod"/>
            </a:pPr>
            <a:r>
              <a:rPr lang="en-US" dirty="0"/>
              <a:t>Stop action and blur motion </a:t>
            </a:r>
          </a:p>
          <a:p>
            <a:pPr marL="914400" lvl="1" indent="-514350">
              <a:buFont typeface="+mj-lt"/>
              <a:buAutoNum type="alphaLcPeriod"/>
            </a:pPr>
            <a:r>
              <a:rPr lang="en-US" dirty="0"/>
              <a:t>Timing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37867"/>
            <a:ext cx="1143000" cy="1143000"/>
          </a:xfrm>
          <a:prstGeom prst="rect">
            <a:avLst/>
          </a:prstGeom>
        </p:spPr>
      </p:pic>
    </p:spTree>
    <p:extLst>
      <p:ext uri="{BB962C8B-B14F-4D97-AF65-F5344CB8AC3E}">
        <p14:creationId xmlns:p14="http://schemas.microsoft.com/office/powerpoint/2010/main" val="38912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08100" y="2552700"/>
            <a:ext cx="65" cy="948978"/>
          </a:xfrm>
          <a:prstGeom prst="rect">
            <a:avLst/>
          </a:prstGeom>
          <a:noFill/>
        </p:spPr>
        <p:txBody>
          <a:bodyPr vert="horz" wrap="none" lIns="0" tIns="0" rIns="0" bIns="0" rtlCol="0">
            <a:spAutoFit/>
          </a:bodyPr>
          <a:lstStyle/>
          <a:p>
            <a:pPr>
              <a:lnSpc>
                <a:spcPts val="3680"/>
              </a:lnSpc>
            </a:pPr>
            <a:endParaRPr lang="en-CA" sz="3210" b="1" dirty="0" smtClean="0">
              <a:solidFill>
                <a:srgbClr val="DAF4F8"/>
              </a:solidFill>
              <a:latin typeface="Arial Bold"/>
              <a:cs typeface="Arial Bold"/>
            </a:endParaRPr>
          </a:p>
          <a:p>
            <a:pPr>
              <a:lnSpc>
                <a:spcPts val="3680"/>
              </a:lnSpc>
            </a:pPr>
            <a:endParaRPr lang="en-CA" sz="3200" dirty="0">
              <a:solidFill>
                <a:srgbClr val="000000"/>
              </a:solidFill>
            </a:endParaRPr>
          </a:p>
        </p:txBody>
      </p:sp>
      <p:sp>
        <p:nvSpPr>
          <p:cNvPr id="5" name="TextBox 5"/>
          <p:cNvSpPr txBox="1"/>
          <p:nvPr/>
        </p:nvSpPr>
        <p:spPr>
          <a:xfrm>
            <a:off x="1308100" y="2997200"/>
            <a:ext cx="65" cy="1028487"/>
          </a:xfrm>
          <a:prstGeom prst="rect">
            <a:avLst/>
          </a:prstGeom>
          <a:noFill/>
        </p:spPr>
        <p:txBody>
          <a:bodyPr vert="horz" wrap="none" lIns="0" tIns="0" rIns="0" bIns="0" rtlCol="0">
            <a:spAutoFit/>
          </a:bodyPr>
          <a:lstStyle/>
          <a:p>
            <a:pPr>
              <a:lnSpc>
                <a:spcPts val="4100"/>
              </a:lnSpc>
              <a:tabLst>
                <a:tab pos="469900" algn="l"/>
              </a:tabLst>
            </a:pPr>
            <a:endParaRPr lang="en-CA" sz="3210" b="1" dirty="0" smtClean="0">
              <a:solidFill>
                <a:srgbClr val="DAF4F8"/>
              </a:solidFill>
              <a:latin typeface="Arial Bold"/>
              <a:cs typeface="Arial Bold"/>
            </a:endParaRPr>
          </a:p>
          <a:p>
            <a:pPr>
              <a:lnSpc>
                <a:spcPts val="4100"/>
              </a:lnSpc>
            </a:pPr>
            <a:endParaRPr lang="en-CA" sz="3200" dirty="0">
              <a:solidFill>
                <a:srgbClr val="000000"/>
              </a:solidFill>
            </a:endParaRPr>
          </a:p>
        </p:txBody>
      </p:sp>
      <p:pic>
        <p:nvPicPr>
          <p:cNvPr id="65538" name="Picture 2" descr="Image result for good photography image"/>
          <p:cNvPicPr>
            <a:picLocks noChangeAspect="1" noChangeArrowheads="1"/>
          </p:cNvPicPr>
          <p:nvPr/>
        </p:nvPicPr>
        <p:blipFill>
          <a:blip r:embed="rId2" cstate="print"/>
          <a:srcRect l="16349" r="18256"/>
          <a:stretch>
            <a:fillRect/>
          </a:stretch>
        </p:blipFill>
        <p:spPr bwMode="auto">
          <a:xfrm>
            <a:off x="4860325" y="3733800"/>
            <a:ext cx="4283675" cy="2971800"/>
          </a:xfrm>
          <a:prstGeom prst="rect">
            <a:avLst/>
          </a:prstGeom>
          <a:noFill/>
        </p:spPr>
      </p:pic>
      <p:pic>
        <p:nvPicPr>
          <p:cNvPr id="8" name="Picture 2" descr="Image result for good photography pictures"/>
          <p:cNvPicPr>
            <a:picLocks noChangeAspect="1" noChangeArrowheads="1"/>
          </p:cNvPicPr>
          <p:nvPr/>
        </p:nvPicPr>
        <p:blipFill>
          <a:blip r:embed="rId3" cstate="print"/>
          <a:srcRect/>
          <a:stretch>
            <a:fillRect/>
          </a:stretch>
        </p:blipFill>
        <p:spPr bwMode="auto">
          <a:xfrm>
            <a:off x="0" y="3733800"/>
            <a:ext cx="4722909" cy="2971800"/>
          </a:xfrm>
          <a:prstGeom prst="rect">
            <a:avLst/>
          </a:prstGeom>
          <a:noFill/>
        </p:spPr>
      </p:pic>
      <p:sp>
        <p:nvSpPr>
          <p:cNvPr id="11" name="Title 10"/>
          <p:cNvSpPr>
            <a:spLocks noGrp="1"/>
          </p:cNvSpPr>
          <p:nvPr>
            <p:ph type="title"/>
          </p:nvPr>
        </p:nvSpPr>
        <p:spPr/>
        <p:txBody>
          <a:bodyPr>
            <a:normAutofit/>
          </a:bodyPr>
          <a:lstStyle/>
          <a:p>
            <a:r>
              <a:rPr lang="en-CA" dirty="0" smtClean="0">
                <a:solidFill>
                  <a:srgbClr val="DAF4F8"/>
                </a:solidFill>
                <a:effectLst/>
                <a:cs typeface="Calibri"/>
              </a:rPr>
              <a:t>What</a:t>
            </a:r>
            <a:r>
              <a:rPr lang="en-CA" dirty="0" smtClean="0">
                <a:solidFill>
                  <a:srgbClr val="000000"/>
                </a:solidFill>
                <a:effectLst/>
                <a:cs typeface="Calibri"/>
              </a:rPr>
              <a:t> </a:t>
            </a:r>
            <a:r>
              <a:rPr lang="en-CA" dirty="0" smtClean="0">
                <a:solidFill>
                  <a:srgbClr val="DAF4F8"/>
                </a:solidFill>
                <a:effectLst/>
                <a:cs typeface="Calibri"/>
              </a:rPr>
              <a:t>is</a:t>
            </a:r>
            <a:r>
              <a:rPr lang="en-CA" dirty="0" smtClean="0">
                <a:solidFill>
                  <a:srgbClr val="000000"/>
                </a:solidFill>
                <a:effectLst/>
                <a:cs typeface="Calibri"/>
              </a:rPr>
              <a:t> </a:t>
            </a:r>
            <a:r>
              <a:rPr lang="en-CA" dirty="0" smtClean="0">
                <a:solidFill>
                  <a:srgbClr val="DAF4F8"/>
                </a:solidFill>
                <a:effectLst/>
                <a:cs typeface="Calibri"/>
              </a:rPr>
              <a:t>a</a:t>
            </a:r>
            <a:r>
              <a:rPr lang="en-CA" dirty="0" smtClean="0">
                <a:solidFill>
                  <a:srgbClr val="000000"/>
                </a:solidFill>
                <a:effectLst/>
                <a:cs typeface="Calibri"/>
              </a:rPr>
              <a:t> </a:t>
            </a:r>
            <a:r>
              <a:rPr lang="en-CA" dirty="0" smtClean="0">
                <a:solidFill>
                  <a:srgbClr val="DAF4F8"/>
                </a:solidFill>
                <a:effectLst/>
                <a:cs typeface="Calibri"/>
              </a:rPr>
              <a:t>good</a:t>
            </a:r>
            <a:r>
              <a:rPr lang="en-CA" dirty="0" smtClean="0">
                <a:solidFill>
                  <a:srgbClr val="000000"/>
                </a:solidFill>
                <a:effectLst/>
                <a:cs typeface="Calibri"/>
              </a:rPr>
              <a:t> </a:t>
            </a:r>
            <a:r>
              <a:rPr lang="en-CA" dirty="0" smtClean="0">
                <a:solidFill>
                  <a:srgbClr val="DAF4F8"/>
                </a:solidFill>
                <a:effectLst/>
                <a:cs typeface="Calibri"/>
              </a:rPr>
              <a:t>image?</a:t>
            </a:r>
            <a:endParaRPr lang="en-US" dirty="0">
              <a:effectLst/>
            </a:endParaRPr>
          </a:p>
        </p:txBody>
      </p:sp>
      <p:sp>
        <p:nvSpPr>
          <p:cNvPr id="12" name="Content Placeholder 11"/>
          <p:cNvSpPr>
            <a:spLocks noGrp="1"/>
          </p:cNvSpPr>
          <p:nvPr>
            <p:ph idx="1"/>
          </p:nvPr>
        </p:nvSpPr>
        <p:spPr>
          <a:xfrm>
            <a:off x="2286000" y="1596541"/>
            <a:ext cx="6409035" cy="1984859"/>
          </a:xfrm>
        </p:spPr>
        <p:txBody>
          <a:bodyPr/>
          <a:lstStyle/>
          <a:p>
            <a:pPr>
              <a:lnSpc>
                <a:spcPts val="3680"/>
              </a:lnSpc>
            </a:pPr>
            <a:r>
              <a:rPr lang="en-CA" dirty="0" smtClean="0">
                <a:solidFill>
                  <a:srgbClr val="DAF4F8"/>
                </a:solidFill>
                <a:cs typeface="Arial Bold"/>
              </a:rPr>
              <a:t>In</a:t>
            </a:r>
            <a:r>
              <a:rPr lang="en-CA" dirty="0" smtClean="0">
                <a:solidFill>
                  <a:srgbClr val="000000"/>
                </a:solidFill>
                <a:cs typeface="Arial Bold"/>
              </a:rPr>
              <a:t> </a:t>
            </a:r>
            <a:r>
              <a:rPr lang="en-CA" dirty="0" smtClean="0">
                <a:solidFill>
                  <a:srgbClr val="DAF4F8"/>
                </a:solidFill>
                <a:cs typeface="Arial Bold"/>
              </a:rPr>
              <a:t>Focus</a:t>
            </a:r>
          </a:p>
          <a:p>
            <a:pPr>
              <a:lnSpc>
                <a:spcPts val="3680"/>
              </a:lnSpc>
            </a:pPr>
            <a:r>
              <a:rPr lang="en-CA" dirty="0" smtClean="0">
                <a:solidFill>
                  <a:srgbClr val="DAF4F8"/>
                </a:solidFill>
                <a:cs typeface="Arial Bold"/>
              </a:rPr>
              <a:t>Proper</a:t>
            </a:r>
            <a:r>
              <a:rPr lang="en-CA" dirty="0" smtClean="0">
                <a:solidFill>
                  <a:srgbClr val="000000"/>
                </a:solidFill>
                <a:cs typeface="Arial Bold"/>
              </a:rPr>
              <a:t> </a:t>
            </a:r>
            <a:r>
              <a:rPr lang="en-CA" dirty="0" smtClean="0">
                <a:solidFill>
                  <a:srgbClr val="DAF4F8"/>
                </a:solidFill>
                <a:cs typeface="Arial Bold"/>
              </a:rPr>
              <a:t>Exposure</a:t>
            </a:r>
          </a:p>
          <a:p>
            <a:pPr>
              <a:lnSpc>
                <a:spcPts val="3680"/>
              </a:lnSpc>
            </a:pPr>
            <a:r>
              <a:rPr lang="en-CA" dirty="0" smtClean="0">
                <a:solidFill>
                  <a:srgbClr val="DAF4F8"/>
                </a:solidFill>
                <a:cs typeface="Arial Bold"/>
              </a:rPr>
              <a:t>Pleasing</a:t>
            </a:r>
            <a:r>
              <a:rPr lang="en-CA" dirty="0" smtClean="0">
                <a:solidFill>
                  <a:srgbClr val="000000"/>
                </a:solidFill>
                <a:cs typeface="Arial Bold"/>
              </a:rPr>
              <a:t> </a:t>
            </a:r>
            <a:r>
              <a:rPr lang="en-CA" dirty="0" smtClean="0">
                <a:solidFill>
                  <a:srgbClr val="DAF4F8"/>
                </a:solidFill>
                <a:cs typeface="Arial Bold"/>
              </a:rPr>
              <a:t>to</a:t>
            </a:r>
            <a:r>
              <a:rPr lang="en-CA" dirty="0" smtClean="0">
                <a:solidFill>
                  <a:srgbClr val="000000"/>
                </a:solidFill>
                <a:cs typeface="Arial Bold"/>
              </a:rPr>
              <a:t> </a:t>
            </a:r>
            <a:r>
              <a:rPr lang="en-CA" dirty="0" smtClean="0">
                <a:solidFill>
                  <a:srgbClr val="DAF4F8"/>
                </a:solidFill>
                <a:cs typeface="Arial Bold"/>
              </a:rPr>
              <a:t>the Viewer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538"/>
                                        </p:tgtEl>
                                        <p:attrNameLst>
                                          <p:attrName>style.visibility</p:attrName>
                                        </p:attrNameLst>
                                      </p:cBhvr>
                                      <p:to>
                                        <p:strVal val="visible"/>
                                      </p:to>
                                    </p:set>
                                    <p:animEffect transition="in" filter="fade">
                                      <p:cBhvr>
                                        <p:cTn id="27" dur="1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smtClean="0">
                <a:solidFill>
                  <a:srgbClr val="DAF4F8"/>
                </a:solidFill>
                <a:effectLst/>
                <a:cs typeface="Calibri"/>
              </a:rPr>
              <a:t>What</a:t>
            </a:r>
            <a:r>
              <a:rPr lang="en-CA" dirty="0" smtClean="0">
                <a:solidFill>
                  <a:srgbClr val="000000"/>
                </a:solidFill>
                <a:effectLst/>
                <a:cs typeface="Calibri"/>
              </a:rPr>
              <a:t> </a:t>
            </a:r>
            <a:r>
              <a:rPr lang="en-CA" dirty="0" smtClean="0">
                <a:solidFill>
                  <a:srgbClr val="DAF4F8"/>
                </a:solidFill>
                <a:effectLst/>
                <a:cs typeface="Calibri"/>
              </a:rPr>
              <a:t>is</a:t>
            </a:r>
            <a:r>
              <a:rPr lang="en-CA" dirty="0" smtClean="0">
                <a:solidFill>
                  <a:srgbClr val="000000"/>
                </a:solidFill>
                <a:effectLst/>
                <a:cs typeface="Calibri"/>
              </a:rPr>
              <a:t> </a:t>
            </a:r>
            <a:r>
              <a:rPr lang="en-CA" dirty="0" smtClean="0">
                <a:solidFill>
                  <a:srgbClr val="DAF4F8"/>
                </a:solidFill>
                <a:effectLst/>
                <a:cs typeface="Calibri"/>
              </a:rPr>
              <a:t>a</a:t>
            </a:r>
            <a:r>
              <a:rPr lang="en-CA" dirty="0" smtClean="0">
                <a:solidFill>
                  <a:srgbClr val="000000"/>
                </a:solidFill>
                <a:effectLst/>
                <a:cs typeface="Calibri"/>
              </a:rPr>
              <a:t> </a:t>
            </a:r>
            <a:r>
              <a:rPr lang="en-CA" dirty="0" smtClean="0">
                <a:solidFill>
                  <a:srgbClr val="DAF4F8"/>
                </a:solidFill>
                <a:effectLst/>
                <a:cs typeface="Calibri"/>
              </a:rPr>
              <a:t>good</a:t>
            </a:r>
            <a:r>
              <a:rPr lang="en-CA" dirty="0" smtClean="0">
                <a:solidFill>
                  <a:srgbClr val="000000"/>
                </a:solidFill>
                <a:effectLst/>
                <a:cs typeface="Calibri"/>
              </a:rPr>
              <a:t> </a:t>
            </a:r>
            <a:r>
              <a:rPr lang="en-CA" dirty="0" smtClean="0">
                <a:solidFill>
                  <a:srgbClr val="DAF4F8"/>
                </a:solidFill>
                <a:effectLst/>
                <a:cs typeface="Calibri"/>
              </a:rPr>
              <a:t>image?</a:t>
            </a:r>
            <a:endParaRPr lang="en-US" dirty="0">
              <a:effectLst/>
            </a:endParaRPr>
          </a:p>
        </p:txBody>
      </p:sp>
      <p:pic>
        <p:nvPicPr>
          <p:cNvPr id="7" name="Picture 2" descr="Image result for good photography image"/>
          <p:cNvPicPr>
            <a:picLocks noGrp="1" noChangeAspect="1" noChangeArrowheads="1"/>
          </p:cNvPicPr>
          <p:nvPr>
            <p:ph idx="1"/>
          </p:nvPr>
        </p:nvPicPr>
        <p:blipFill>
          <a:blip r:embed="rId2" cstate="print"/>
          <a:srcRect/>
          <a:stretch>
            <a:fillRect/>
          </a:stretch>
        </p:blipFill>
        <p:spPr bwMode="auto">
          <a:xfrm>
            <a:off x="2057400" y="1981200"/>
            <a:ext cx="6096000" cy="394636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5100" y="4851400"/>
            <a:ext cx="65" cy="795089"/>
          </a:xfrm>
          <a:prstGeom prst="rect">
            <a:avLst/>
          </a:prstGeom>
          <a:noFill/>
        </p:spPr>
        <p:txBody>
          <a:bodyPr vert="horz" wrap="none" lIns="0" tIns="0" rIns="0" bIns="0" rtlCol="0">
            <a:spAutoFit/>
          </a:bodyPr>
          <a:lstStyle/>
          <a:p>
            <a:pPr>
              <a:lnSpc>
                <a:spcPts val="3100"/>
              </a:lnSpc>
            </a:pPr>
            <a:endParaRPr lang="en-CA" sz="2600" dirty="0" smtClean="0">
              <a:solidFill>
                <a:srgbClr val="FFFFFF"/>
              </a:solidFill>
              <a:latin typeface="Constantia"/>
              <a:cs typeface="Constantia"/>
            </a:endParaRPr>
          </a:p>
          <a:p>
            <a:pPr>
              <a:lnSpc>
                <a:spcPts val="3100"/>
              </a:lnSpc>
            </a:pPr>
            <a:endParaRPr lang="en-CA" sz="2600" dirty="0">
              <a:solidFill>
                <a:srgbClr val="000000"/>
              </a:solidFill>
            </a:endParaRPr>
          </a:p>
        </p:txBody>
      </p:sp>
      <p:pic>
        <p:nvPicPr>
          <p:cNvPr id="63492" name="Picture 4" descr="Image result for good photography pictures"/>
          <p:cNvPicPr>
            <a:picLocks noChangeAspect="1" noChangeArrowheads="1"/>
          </p:cNvPicPr>
          <p:nvPr/>
        </p:nvPicPr>
        <p:blipFill>
          <a:blip r:embed="rId2" cstate="print"/>
          <a:srcRect/>
          <a:stretch>
            <a:fillRect/>
          </a:stretch>
        </p:blipFill>
        <p:spPr bwMode="auto">
          <a:xfrm>
            <a:off x="5941706" y="1676400"/>
            <a:ext cx="3202294" cy="4953000"/>
          </a:xfrm>
          <a:prstGeom prst="rect">
            <a:avLst/>
          </a:prstGeom>
          <a:noFill/>
        </p:spPr>
      </p:pic>
      <p:sp>
        <p:nvSpPr>
          <p:cNvPr id="8" name="Title 7"/>
          <p:cNvSpPr>
            <a:spLocks noGrp="1"/>
          </p:cNvSpPr>
          <p:nvPr>
            <p:ph type="title"/>
          </p:nvPr>
        </p:nvSpPr>
        <p:spPr/>
        <p:txBody>
          <a:bodyPr>
            <a:normAutofit/>
          </a:bodyPr>
          <a:lstStyle/>
          <a:p>
            <a:r>
              <a:rPr lang="en-CA" dirty="0" smtClean="0">
                <a:solidFill>
                  <a:srgbClr val="FFFFFF"/>
                </a:solidFill>
                <a:effectLst/>
                <a:cs typeface="Constantia Bold"/>
              </a:rPr>
              <a:t>Basics</a:t>
            </a:r>
            <a:r>
              <a:rPr lang="en-CA" dirty="0" smtClean="0">
                <a:solidFill>
                  <a:srgbClr val="000000"/>
                </a:solidFill>
                <a:effectLst/>
                <a:cs typeface="Constantia Bold"/>
              </a:rPr>
              <a:t> </a:t>
            </a:r>
            <a:r>
              <a:rPr lang="en-CA" dirty="0" smtClean="0">
                <a:solidFill>
                  <a:srgbClr val="FFFFFF"/>
                </a:solidFill>
                <a:effectLst/>
                <a:cs typeface="Constantia Bold"/>
              </a:rPr>
              <a:t>of</a:t>
            </a:r>
            <a:r>
              <a:rPr lang="en-CA" dirty="0" smtClean="0">
                <a:solidFill>
                  <a:srgbClr val="000000"/>
                </a:solidFill>
                <a:effectLst/>
                <a:cs typeface="Constantia Bold"/>
              </a:rPr>
              <a:t>  </a:t>
            </a:r>
            <a:r>
              <a:rPr lang="en-CA" dirty="0" smtClean="0">
                <a:solidFill>
                  <a:srgbClr val="FFFFFF"/>
                </a:solidFill>
                <a:effectLst/>
                <a:cs typeface="Constantia Bold"/>
              </a:rPr>
              <a:t>Digital Photography</a:t>
            </a:r>
            <a:endParaRPr lang="en-US" dirty="0">
              <a:effectLst/>
            </a:endParaRPr>
          </a:p>
        </p:txBody>
      </p:sp>
      <p:sp>
        <p:nvSpPr>
          <p:cNvPr id="9" name="Content Placeholder 8"/>
          <p:cNvSpPr>
            <a:spLocks noGrp="1"/>
          </p:cNvSpPr>
          <p:nvPr>
            <p:ph idx="1"/>
          </p:nvPr>
        </p:nvSpPr>
        <p:spPr>
          <a:xfrm>
            <a:off x="304800" y="1828800"/>
            <a:ext cx="5570530" cy="4733854"/>
          </a:xfrm>
        </p:spPr>
        <p:txBody>
          <a:bodyPr>
            <a:normAutofit lnSpcReduction="10000"/>
          </a:bodyPr>
          <a:lstStyle/>
          <a:p>
            <a:r>
              <a:rPr lang="en-CA" dirty="0" smtClean="0">
                <a:solidFill>
                  <a:srgbClr val="FFFFFF"/>
                </a:solidFill>
                <a:cs typeface="Constantia"/>
              </a:rPr>
              <a:t>Compose:</a:t>
            </a:r>
            <a:r>
              <a:rPr lang="en-CA" dirty="0" smtClean="0">
                <a:solidFill>
                  <a:srgbClr val="000000"/>
                </a:solidFill>
                <a:cs typeface="Constantia"/>
              </a:rPr>
              <a:t>  </a:t>
            </a:r>
            <a:r>
              <a:rPr lang="en-CA" dirty="0" smtClean="0">
                <a:solidFill>
                  <a:srgbClr val="FFFFFF"/>
                </a:solidFill>
                <a:cs typeface="Constantia"/>
              </a:rPr>
              <a:t>This</a:t>
            </a:r>
            <a:r>
              <a:rPr lang="en-CA" dirty="0" smtClean="0">
                <a:solidFill>
                  <a:srgbClr val="000000"/>
                </a:solidFill>
                <a:cs typeface="Constantia"/>
              </a:rPr>
              <a:t> </a:t>
            </a:r>
            <a:r>
              <a:rPr lang="en-CA" dirty="0" smtClean="0">
                <a:solidFill>
                  <a:srgbClr val="FFFFFF"/>
                </a:solidFill>
                <a:cs typeface="Constantia"/>
              </a:rPr>
              <a:t>is</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creative</a:t>
            </a:r>
            <a:r>
              <a:rPr lang="en-CA" dirty="0" smtClean="0">
                <a:solidFill>
                  <a:srgbClr val="000000"/>
                </a:solidFill>
                <a:cs typeface="Constantia"/>
              </a:rPr>
              <a:t> </a:t>
            </a:r>
            <a:r>
              <a:rPr lang="en-CA" dirty="0" smtClean="0">
                <a:solidFill>
                  <a:srgbClr val="FFFFFF"/>
                </a:solidFill>
                <a:cs typeface="Constantia"/>
              </a:rPr>
              <a:t>or artistic</a:t>
            </a:r>
            <a:r>
              <a:rPr lang="en-CA" dirty="0" smtClean="0">
                <a:solidFill>
                  <a:srgbClr val="000000"/>
                </a:solidFill>
                <a:cs typeface="Constantia"/>
              </a:rPr>
              <a:t> </a:t>
            </a:r>
            <a:r>
              <a:rPr lang="en-CA" dirty="0" smtClean="0">
                <a:solidFill>
                  <a:srgbClr val="FFFFFF"/>
                </a:solidFill>
                <a:cs typeface="Constantia"/>
              </a:rPr>
              <a:t>part.</a:t>
            </a:r>
            <a:r>
              <a:rPr lang="en-CA" dirty="0" smtClean="0">
                <a:solidFill>
                  <a:srgbClr val="000000"/>
                </a:solidFill>
                <a:cs typeface="Constantia"/>
              </a:rPr>
              <a:t>  </a:t>
            </a:r>
            <a:r>
              <a:rPr lang="en-CA" dirty="0" smtClean="0">
                <a:solidFill>
                  <a:srgbClr val="FFFFFF"/>
                </a:solidFill>
                <a:cs typeface="Constantia"/>
              </a:rPr>
              <a:t>Arrange</a:t>
            </a:r>
            <a:r>
              <a:rPr lang="en-CA" dirty="0" smtClean="0">
                <a:solidFill>
                  <a:srgbClr val="000000"/>
                </a:solidFill>
                <a:cs typeface="Constantia"/>
              </a:rPr>
              <a:t> </a:t>
            </a:r>
            <a:r>
              <a:rPr lang="en-CA" dirty="0" smtClean="0">
                <a:solidFill>
                  <a:srgbClr val="FFFFFF"/>
                </a:solidFill>
                <a:cs typeface="Constantia"/>
              </a:rPr>
              <a:t>all</a:t>
            </a:r>
            <a:r>
              <a:rPr lang="en-CA" dirty="0" smtClean="0">
                <a:solidFill>
                  <a:srgbClr val="000000"/>
                </a:solidFill>
                <a:cs typeface="Constantia"/>
              </a:rPr>
              <a:t> </a:t>
            </a:r>
            <a:r>
              <a:rPr lang="en-CA" dirty="0" smtClean="0">
                <a:solidFill>
                  <a:srgbClr val="FFFFFF"/>
                </a:solidFill>
                <a:cs typeface="Constantia"/>
              </a:rPr>
              <a:t>of</a:t>
            </a:r>
            <a:r>
              <a:rPr lang="en-CA" dirty="0" smtClean="0">
                <a:solidFill>
                  <a:srgbClr val="000000"/>
                </a:solidFill>
                <a:cs typeface="Constantia"/>
              </a:rPr>
              <a:t> </a:t>
            </a:r>
            <a:r>
              <a:rPr lang="en-CA" dirty="0" smtClean="0">
                <a:solidFill>
                  <a:srgbClr val="FFFFFF"/>
                </a:solidFill>
                <a:cs typeface="Constantia"/>
              </a:rPr>
              <a:t>the elements of</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picture</a:t>
            </a:r>
            <a:r>
              <a:rPr lang="en-CA" dirty="0" smtClean="0">
                <a:solidFill>
                  <a:srgbClr val="000000"/>
                </a:solidFill>
                <a:cs typeface="Constantia"/>
              </a:rPr>
              <a:t> </a:t>
            </a:r>
            <a:r>
              <a:rPr lang="en-CA" dirty="0" smtClean="0">
                <a:solidFill>
                  <a:srgbClr val="FFFFFF"/>
                </a:solidFill>
                <a:cs typeface="Constantia"/>
              </a:rPr>
              <a:t>within</a:t>
            </a:r>
            <a:r>
              <a:rPr lang="en-CA" dirty="0" smtClean="0">
                <a:solidFill>
                  <a:srgbClr val="000000"/>
                </a:solidFill>
                <a:cs typeface="Constantia"/>
              </a:rPr>
              <a:t> </a:t>
            </a:r>
            <a:r>
              <a:rPr lang="en-CA" dirty="0" smtClean="0">
                <a:solidFill>
                  <a:srgbClr val="FFFFFF"/>
                </a:solidFill>
                <a:cs typeface="Constantia"/>
              </a:rPr>
              <a:t>the frame</a:t>
            </a:r>
            <a:r>
              <a:rPr lang="en-CA" dirty="0" smtClean="0">
                <a:solidFill>
                  <a:srgbClr val="000000"/>
                </a:solidFill>
                <a:cs typeface="Constantia"/>
              </a:rPr>
              <a:t> </a:t>
            </a:r>
            <a:r>
              <a:rPr lang="en-CA" dirty="0" smtClean="0">
                <a:solidFill>
                  <a:srgbClr val="FFFFFF"/>
                </a:solidFill>
                <a:cs typeface="Constantia"/>
              </a:rPr>
              <a:t>or</a:t>
            </a:r>
            <a:r>
              <a:rPr lang="en-CA" dirty="0" smtClean="0">
                <a:solidFill>
                  <a:srgbClr val="000000"/>
                </a:solidFill>
                <a:cs typeface="Constantia"/>
              </a:rPr>
              <a:t> </a:t>
            </a:r>
            <a:r>
              <a:rPr lang="en-CA" dirty="0" smtClean="0">
                <a:solidFill>
                  <a:srgbClr val="FFFFFF"/>
                </a:solidFill>
                <a:cs typeface="Constantia"/>
              </a:rPr>
              <a:t>viewfinder</a:t>
            </a:r>
            <a:r>
              <a:rPr lang="en-CA" dirty="0" smtClean="0">
                <a:solidFill>
                  <a:srgbClr val="000000"/>
                </a:solidFill>
                <a:cs typeface="Constantia"/>
              </a:rPr>
              <a:t> </a:t>
            </a:r>
            <a:r>
              <a:rPr lang="en-CA" dirty="0" smtClean="0">
                <a:solidFill>
                  <a:srgbClr val="FFFFFF"/>
                </a:solidFill>
                <a:cs typeface="Constantia"/>
              </a:rPr>
              <a:t>to</a:t>
            </a:r>
            <a:r>
              <a:rPr lang="en-CA" dirty="0" smtClean="0">
                <a:solidFill>
                  <a:srgbClr val="000000"/>
                </a:solidFill>
                <a:cs typeface="Constantia"/>
              </a:rPr>
              <a:t> </a:t>
            </a:r>
            <a:r>
              <a:rPr lang="en-CA" dirty="0" smtClean="0">
                <a:solidFill>
                  <a:srgbClr val="FFFFFF"/>
                </a:solidFill>
                <a:cs typeface="Constantia"/>
              </a:rPr>
              <a:t>produce</a:t>
            </a:r>
            <a:r>
              <a:rPr lang="en-CA" dirty="0" smtClean="0">
                <a:solidFill>
                  <a:srgbClr val="000000"/>
                </a:solidFill>
                <a:cs typeface="Constantia"/>
              </a:rPr>
              <a:t> </a:t>
            </a:r>
            <a:r>
              <a:rPr lang="en-CA" dirty="0" smtClean="0">
                <a:solidFill>
                  <a:srgbClr val="FFFFFF"/>
                </a:solidFill>
                <a:cs typeface="Constantia"/>
              </a:rPr>
              <a:t>what </a:t>
            </a:r>
            <a:r>
              <a:rPr lang="en-CA" dirty="0" smtClean="0">
                <a:solidFill>
                  <a:srgbClr val="FFFF00"/>
                </a:solidFill>
                <a:cs typeface="Constantia"/>
              </a:rPr>
              <a:t>should</a:t>
            </a:r>
            <a:r>
              <a:rPr lang="en-CA" dirty="0" smtClean="0">
                <a:solidFill>
                  <a:srgbClr val="000000"/>
                </a:solidFill>
                <a:cs typeface="Constantia"/>
              </a:rPr>
              <a:t> </a:t>
            </a:r>
            <a:r>
              <a:rPr lang="en-CA" dirty="0" smtClean="0">
                <a:solidFill>
                  <a:srgbClr val="FFFF00"/>
                </a:solidFill>
                <a:cs typeface="Constantia"/>
              </a:rPr>
              <a:t>hopefully </a:t>
            </a:r>
            <a:r>
              <a:rPr lang="en-CA" dirty="0" smtClean="0">
                <a:solidFill>
                  <a:srgbClr val="FFFFFF"/>
                </a:solidFill>
                <a:cs typeface="Constantia"/>
              </a:rPr>
              <a:t>be</a:t>
            </a:r>
            <a:r>
              <a:rPr lang="en-CA" dirty="0" smtClean="0">
                <a:solidFill>
                  <a:srgbClr val="000000"/>
                </a:solidFill>
                <a:cs typeface="Constantia"/>
              </a:rPr>
              <a:t> </a:t>
            </a:r>
            <a:r>
              <a:rPr lang="en-CA" dirty="0" smtClean="0">
                <a:solidFill>
                  <a:srgbClr val="FFFFFF"/>
                </a:solidFill>
                <a:cs typeface="Constantia"/>
              </a:rPr>
              <a:t>a</a:t>
            </a:r>
            <a:r>
              <a:rPr lang="en-CA" dirty="0" smtClean="0">
                <a:solidFill>
                  <a:srgbClr val="000000"/>
                </a:solidFill>
                <a:cs typeface="Constantia"/>
              </a:rPr>
              <a:t> </a:t>
            </a:r>
            <a:r>
              <a:rPr lang="en-CA" dirty="0" smtClean="0">
                <a:solidFill>
                  <a:srgbClr val="FFFFFF"/>
                </a:solidFill>
                <a:cs typeface="Constantia"/>
              </a:rPr>
              <a:t>pleasing composition.</a:t>
            </a:r>
          </a:p>
          <a:p>
            <a:r>
              <a:rPr lang="en-CA" dirty="0" smtClean="0">
                <a:solidFill>
                  <a:srgbClr val="FFFFFF"/>
                </a:solidFill>
                <a:cs typeface="Constantia"/>
              </a:rPr>
              <a:t>Expose:</a:t>
            </a:r>
            <a:r>
              <a:rPr lang="en-CA" dirty="0" smtClean="0">
                <a:solidFill>
                  <a:srgbClr val="000000"/>
                </a:solidFill>
                <a:cs typeface="Constantia"/>
              </a:rPr>
              <a:t>  </a:t>
            </a:r>
            <a:r>
              <a:rPr lang="en-CA" dirty="0" smtClean="0">
                <a:solidFill>
                  <a:srgbClr val="FFFFFF"/>
                </a:solidFill>
                <a:cs typeface="Constantia"/>
              </a:rPr>
              <a:t>This</a:t>
            </a:r>
            <a:r>
              <a:rPr lang="en-CA" dirty="0" smtClean="0">
                <a:solidFill>
                  <a:srgbClr val="000000"/>
                </a:solidFill>
                <a:cs typeface="Constantia"/>
              </a:rPr>
              <a:t> </a:t>
            </a:r>
            <a:r>
              <a:rPr lang="en-CA" dirty="0" smtClean="0">
                <a:solidFill>
                  <a:srgbClr val="FFFFFF"/>
                </a:solidFill>
                <a:cs typeface="Constantia"/>
              </a:rPr>
              <a:t>is</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scientific</a:t>
            </a:r>
            <a:r>
              <a:rPr lang="en-CA" dirty="0" smtClean="0">
                <a:solidFill>
                  <a:srgbClr val="000000"/>
                </a:solidFill>
                <a:cs typeface="Constantia"/>
              </a:rPr>
              <a:t> </a:t>
            </a:r>
            <a:r>
              <a:rPr lang="en-CA" dirty="0" smtClean="0">
                <a:solidFill>
                  <a:srgbClr val="FFFFFF"/>
                </a:solidFill>
                <a:cs typeface="Constantia"/>
              </a:rPr>
              <a:t>and mechanical</a:t>
            </a:r>
            <a:r>
              <a:rPr lang="en-CA" dirty="0" smtClean="0">
                <a:solidFill>
                  <a:srgbClr val="000000"/>
                </a:solidFill>
                <a:cs typeface="Constantia"/>
              </a:rPr>
              <a:t> </a:t>
            </a:r>
            <a:r>
              <a:rPr lang="en-CA" dirty="0" smtClean="0">
                <a:solidFill>
                  <a:srgbClr val="FFFFFF"/>
                </a:solidFill>
                <a:cs typeface="Constantia"/>
              </a:rPr>
              <a:t>bit</a:t>
            </a:r>
            <a:r>
              <a:rPr lang="en-CA" dirty="0" smtClean="0">
                <a:solidFill>
                  <a:srgbClr val="000000"/>
                </a:solidFill>
                <a:cs typeface="Constantia"/>
              </a:rPr>
              <a:t> </a:t>
            </a:r>
            <a:r>
              <a:rPr lang="en-CA" dirty="0" smtClean="0">
                <a:solidFill>
                  <a:srgbClr val="FFFFFF"/>
                </a:solidFill>
                <a:cs typeface="Constantia"/>
              </a:rPr>
              <a:t>.</a:t>
            </a:r>
            <a:r>
              <a:rPr lang="en-CA" dirty="0" smtClean="0">
                <a:solidFill>
                  <a:srgbClr val="000000"/>
                </a:solidFill>
                <a:cs typeface="Constantia"/>
              </a:rPr>
              <a:t> </a:t>
            </a:r>
            <a:r>
              <a:rPr lang="en-CA" dirty="0" smtClean="0">
                <a:solidFill>
                  <a:srgbClr val="FFFFFF"/>
                </a:solidFill>
                <a:cs typeface="Constantia"/>
              </a:rPr>
              <a:t>Expose</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image</a:t>
            </a:r>
            <a:r>
              <a:rPr lang="en-CA" dirty="0" smtClean="0">
                <a:solidFill>
                  <a:srgbClr val="000000"/>
                </a:solidFill>
                <a:cs typeface="Constantia"/>
              </a:rPr>
              <a:t> </a:t>
            </a:r>
            <a:r>
              <a:rPr lang="en-CA" dirty="0" smtClean="0">
                <a:solidFill>
                  <a:srgbClr val="FFFFFF"/>
                </a:solidFill>
                <a:cs typeface="Constantia"/>
              </a:rPr>
              <a:t>to light</a:t>
            </a:r>
            <a:r>
              <a:rPr lang="en-CA" dirty="0" smtClean="0">
                <a:solidFill>
                  <a:srgbClr val="000000"/>
                </a:solidFill>
                <a:cs typeface="Constantia"/>
              </a:rPr>
              <a:t> </a:t>
            </a:r>
            <a:r>
              <a:rPr lang="en-CA" dirty="0" smtClean="0">
                <a:solidFill>
                  <a:srgbClr val="FFFFFF"/>
                </a:solidFill>
                <a:cs typeface="Constantia"/>
              </a:rPr>
              <a:t>through</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lens</a:t>
            </a:r>
            <a:r>
              <a:rPr lang="en-CA" dirty="0" smtClean="0">
                <a:solidFill>
                  <a:srgbClr val="000000"/>
                </a:solidFill>
                <a:cs typeface="Constantia"/>
              </a:rPr>
              <a:t> </a:t>
            </a:r>
            <a:r>
              <a:rPr lang="en-CA" dirty="0" smtClean="0">
                <a:solidFill>
                  <a:srgbClr val="FFFFFF"/>
                </a:solidFill>
                <a:cs typeface="Constantia"/>
              </a:rPr>
              <a:t>of</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camera and</a:t>
            </a:r>
            <a:r>
              <a:rPr lang="en-CA" dirty="0" smtClean="0">
                <a:solidFill>
                  <a:srgbClr val="000000"/>
                </a:solidFill>
                <a:cs typeface="Constantia"/>
              </a:rPr>
              <a:t> </a:t>
            </a:r>
            <a:r>
              <a:rPr lang="en-CA" dirty="0" smtClean="0">
                <a:solidFill>
                  <a:srgbClr val="FFFFFF"/>
                </a:solidFill>
                <a:cs typeface="Constantia"/>
              </a:rPr>
              <a:t>preserve</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image</a:t>
            </a:r>
            <a:r>
              <a:rPr lang="en-CA" dirty="0" smtClean="0">
                <a:solidFill>
                  <a:srgbClr val="000000"/>
                </a:solidFill>
                <a:cs typeface="Constantia"/>
              </a:rPr>
              <a:t> </a:t>
            </a:r>
            <a:r>
              <a:rPr lang="en-CA" dirty="0" smtClean="0">
                <a:solidFill>
                  <a:srgbClr val="FFFFFF"/>
                </a:solidFill>
                <a:cs typeface="Constantia"/>
              </a:rPr>
              <a:t>for</a:t>
            </a:r>
            <a:r>
              <a:rPr lang="en-CA" dirty="0" smtClean="0">
                <a:solidFill>
                  <a:srgbClr val="000000"/>
                </a:solidFill>
                <a:cs typeface="Constantia"/>
              </a:rPr>
              <a:t> </a:t>
            </a:r>
            <a:r>
              <a:rPr lang="en-CA" dirty="0" smtClean="0">
                <a:solidFill>
                  <a:srgbClr val="FFFFFF"/>
                </a:solidFill>
                <a:cs typeface="Constantia"/>
              </a:rPr>
              <a:t>posterity.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92"/>
                                        </p:tgtEl>
                                        <p:attrNameLst>
                                          <p:attrName>style.visibility</p:attrName>
                                        </p:attrNameLst>
                                      </p:cBhvr>
                                      <p:to>
                                        <p:strVal val="visible"/>
                                      </p:to>
                                    </p:set>
                                    <p:animEffect transition="in" filter="fade">
                                      <p:cBhvr>
                                        <p:cTn id="17" dur="10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smtClean="0">
                <a:solidFill>
                  <a:srgbClr val="FFFFFF"/>
                </a:solidFill>
                <a:effectLst/>
                <a:cs typeface="Constantia Bold"/>
              </a:rPr>
              <a:t>Basics</a:t>
            </a:r>
            <a:r>
              <a:rPr lang="en-CA" dirty="0" smtClean="0">
                <a:solidFill>
                  <a:srgbClr val="000000"/>
                </a:solidFill>
                <a:effectLst/>
                <a:cs typeface="Constantia Bold"/>
              </a:rPr>
              <a:t> </a:t>
            </a:r>
            <a:r>
              <a:rPr lang="en-CA" dirty="0" smtClean="0">
                <a:solidFill>
                  <a:srgbClr val="FFFFFF"/>
                </a:solidFill>
                <a:effectLst/>
                <a:cs typeface="Constantia Bold"/>
              </a:rPr>
              <a:t>of</a:t>
            </a:r>
            <a:r>
              <a:rPr lang="en-CA" dirty="0" smtClean="0">
                <a:solidFill>
                  <a:srgbClr val="000000"/>
                </a:solidFill>
                <a:effectLst/>
                <a:cs typeface="Constantia Bold"/>
              </a:rPr>
              <a:t>  </a:t>
            </a:r>
            <a:r>
              <a:rPr lang="en-CA" dirty="0" smtClean="0">
                <a:solidFill>
                  <a:srgbClr val="FFFFFF"/>
                </a:solidFill>
                <a:effectLst/>
                <a:cs typeface="Constantia Bold"/>
              </a:rPr>
              <a:t>Digital Photography</a:t>
            </a:r>
            <a:endParaRPr lang="en-US" dirty="0">
              <a:effectLst/>
            </a:endParaRPr>
          </a:p>
        </p:txBody>
      </p:sp>
      <p:pic>
        <p:nvPicPr>
          <p:cNvPr id="6" name="Content Placeholder 5"/>
          <p:cNvPicPr>
            <a:picLocks noGrp="1"/>
          </p:cNvPicPr>
          <p:nvPr>
            <p:ph idx="1"/>
          </p:nvPr>
        </p:nvPicPr>
        <p:blipFill>
          <a:blip r:embed="rId2" cstate="print"/>
          <a:srcRect l="11368" t="14554" r="10161" b="3353"/>
          <a:stretch>
            <a:fillRect/>
          </a:stretch>
        </p:blipFill>
        <p:spPr>
          <a:xfrm>
            <a:off x="2514600" y="1676400"/>
            <a:ext cx="6172200" cy="4724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
            <a:ext cx="9144000" cy="1643050"/>
          </a:xfrm>
        </p:spPr>
        <p:txBody>
          <a:bodyPr/>
          <a:lstStyle/>
          <a:p>
            <a:r>
              <a:rPr lang="en-US" dirty="0" smtClean="0">
                <a:solidFill>
                  <a:schemeClr val="bg1"/>
                </a:solidFill>
              </a:rPr>
              <a:t>Photography Merit Badge Requirements</a:t>
            </a:r>
            <a:endParaRPr lang="en-US" dirty="0">
              <a:solidFill>
                <a:schemeClr val="bg1"/>
              </a:solidFill>
            </a:endParaRPr>
          </a:p>
        </p:txBody>
      </p:sp>
      <p:sp>
        <p:nvSpPr>
          <p:cNvPr id="12" name="Content Placeholder 11"/>
          <p:cNvSpPr>
            <a:spLocks noGrp="1"/>
          </p:cNvSpPr>
          <p:nvPr>
            <p:ph idx="1"/>
          </p:nvPr>
        </p:nvSpPr>
        <p:spPr>
          <a:xfrm>
            <a:off x="368300" y="1571612"/>
            <a:ext cx="8489980" cy="5143536"/>
          </a:xfrm>
        </p:spPr>
        <p:txBody>
          <a:bodyPr>
            <a:normAutofit fontScale="92500"/>
          </a:bodyPr>
          <a:lstStyle/>
          <a:p>
            <a:pPr marL="514350" indent="-514350">
              <a:buFont typeface="+mj-lt"/>
              <a:buAutoNum type="arabicPeriod" startAt="2"/>
            </a:pPr>
            <a:r>
              <a:rPr lang="en-US" dirty="0" smtClean="0">
                <a:solidFill>
                  <a:schemeClr val="bg1"/>
                </a:solidFill>
              </a:rPr>
              <a:t>Explain how the following elements and terms can affect the quality of a picture: </a:t>
            </a:r>
          </a:p>
          <a:p>
            <a:pPr marL="914400" lvl="1" indent="-514350">
              <a:buFont typeface="+mj-lt"/>
              <a:buAutoNum type="alphaLcPeriod"/>
            </a:pPr>
            <a:r>
              <a:rPr lang="en-US" dirty="0" smtClean="0">
                <a:solidFill>
                  <a:schemeClr val="bg1"/>
                </a:solidFill>
              </a:rPr>
              <a:t>Light—natural light (ambient/existing), low light (such as at night), and artificial light (such as from a flash) </a:t>
            </a:r>
          </a:p>
          <a:p>
            <a:pPr marL="914400" lvl="1" indent="-514350">
              <a:buFont typeface="+mj-lt"/>
              <a:buAutoNum type="alphaLcPeriod"/>
            </a:pPr>
            <a:r>
              <a:rPr lang="en-US" dirty="0" smtClean="0">
                <a:solidFill>
                  <a:schemeClr val="bg1"/>
                </a:solidFill>
              </a:rPr>
              <a:t>Exposure—aperture (f-stops), shutter speed, ISO </a:t>
            </a:r>
          </a:p>
          <a:p>
            <a:pPr marL="914400" lvl="1" indent="-514350">
              <a:buFont typeface="+mj-lt"/>
              <a:buAutoNum type="alphaLcPeriod"/>
            </a:pPr>
            <a:r>
              <a:rPr lang="en-US" dirty="0" smtClean="0">
                <a:solidFill>
                  <a:schemeClr val="bg1"/>
                </a:solidFill>
              </a:rPr>
              <a:t>Depth of field</a:t>
            </a:r>
          </a:p>
          <a:p>
            <a:pPr marL="914400" lvl="1" indent="-514350">
              <a:buFont typeface="+mj-lt"/>
              <a:buAutoNum type="alphaLcPeriod"/>
            </a:pPr>
            <a:r>
              <a:rPr lang="en-US" dirty="0" smtClean="0">
                <a:solidFill>
                  <a:schemeClr val="bg1"/>
                </a:solidFill>
              </a:rPr>
              <a:t>Composition—rule of thirds, leading lines, framing, depth </a:t>
            </a:r>
          </a:p>
          <a:p>
            <a:pPr marL="914400" lvl="1" indent="-514350">
              <a:buFont typeface="+mj-lt"/>
              <a:buAutoNum type="alphaLcPeriod"/>
            </a:pPr>
            <a:r>
              <a:rPr lang="en-US" dirty="0" smtClean="0">
                <a:solidFill>
                  <a:schemeClr val="bg1"/>
                </a:solidFill>
              </a:rPr>
              <a:t>Angle of view </a:t>
            </a:r>
          </a:p>
          <a:p>
            <a:pPr marL="914400" lvl="1" indent="-514350">
              <a:buFont typeface="+mj-lt"/>
              <a:buAutoNum type="alphaLcPeriod"/>
            </a:pPr>
            <a:r>
              <a:rPr lang="en-US" dirty="0" smtClean="0">
                <a:solidFill>
                  <a:schemeClr val="bg1"/>
                </a:solidFill>
              </a:rPr>
              <a:t>Stop action and blur motion </a:t>
            </a:r>
          </a:p>
          <a:p>
            <a:pPr marL="914400" lvl="1" indent="-514350">
              <a:buFont typeface="+mj-lt"/>
              <a:buAutoNum type="alphaLcPeriod"/>
            </a:pPr>
            <a:r>
              <a:rPr lang="en-US" dirty="0" smtClean="0">
                <a:solidFill>
                  <a:schemeClr val="bg1"/>
                </a:solidFill>
              </a:rPr>
              <a:t>Timing </a:t>
            </a:r>
          </a:p>
          <a:p>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28600"/>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10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10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10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2870200" y="431800"/>
            <a:ext cx="65" cy="564257"/>
          </a:xfrm>
          <a:prstGeom prst="rect">
            <a:avLst/>
          </a:prstGeom>
          <a:noFill/>
        </p:spPr>
        <p:txBody>
          <a:bodyPr vert="horz" wrap="none" lIns="0" tIns="0" rIns="0" bIns="0" rtlCol="0">
            <a:spAutoFit/>
          </a:bodyPr>
          <a:lstStyle/>
          <a:p>
            <a:pPr>
              <a:lnSpc>
                <a:spcPts val="4400"/>
              </a:lnSpc>
            </a:pPr>
            <a:endParaRPr lang="en-CA" sz="4000" dirty="0">
              <a:solidFill>
                <a:srgbClr val="000000"/>
              </a:solidFill>
            </a:endParaRPr>
          </a:p>
        </p:txBody>
      </p:sp>
      <p:sp>
        <p:nvSpPr>
          <p:cNvPr id="3" name="TextBox 3"/>
          <p:cNvSpPr txBox="1"/>
          <p:nvPr/>
        </p:nvSpPr>
        <p:spPr>
          <a:xfrm>
            <a:off x="2070100" y="5435600"/>
            <a:ext cx="65" cy="589905"/>
          </a:xfrm>
          <a:prstGeom prst="rect">
            <a:avLst/>
          </a:prstGeom>
          <a:noFill/>
        </p:spPr>
        <p:txBody>
          <a:bodyPr vert="horz" wrap="none" lIns="0" tIns="0" rIns="0" bIns="0" rtlCol="0">
            <a:spAutoFit/>
          </a:bodyPr>
          <a:lstStyle/>
          <a:p>
            <a:pPr>
              <a:lnSpc>
                <a:spcPts val="4600"/>
              </a:lnSpc>
            </a:pPr>
            <a:endParaRPr lang="en-CA" sz="4000" dirty="0">
              <a:solidFill>
                <a:srgbClr val="000000"/>
              </a:solidFill>
            </a:endParaRPr>
          </a:p>
        </p:txBody>
      </p:sp>
      <p:sp>
        <p:nvSpPr>
          <p:cNvPr id="5" name="Title 4"/>
          <p:cNvSpPr>
            <a:spLocks noGrp="1"/>
          </p:cNvSpPr>
          <p:nvPr>
            <p:ph type="title"/>
          </p:nvPr>
        </p:nvSpPr>
        <p:spPr/>
        <p:txBody>
          <a:bodyPr>
            <a:normAutofit/>
          </a:bodyPr>
          <a:lstStyle/>
          <a:p>
            <a:r>
              <a:rPr lang="en-CA" dirty="0" smtClean="0">
                <a:solidFill>
                  <a:srgbClr val="FFFFFF"/>
                </a:solidFill>
                <a:effectLst/>
                <a:cs typeface="Constantia Bold"/>
              </a:rPr>
              <a:t>Basics</a:t>
            </a:r>
            <a:r>
              <a:rPr lang="en-CA" dirty="0" smtClean="0">
                <a:solidFill>
                  <a:srgbClr val="000000"/>
                </a:solidFill>
                <a:effectLst/>
                <a:cs typeface="Constantia Bold"/>
              </a:rPr>
              <a:t> </a:t>
            </a:r>
            <a:r>
              <a:rPr lang="en-CA" dirty="0" smtClean="0">
                <a:solidFill>
                  <a:srgbClr val="FFFFFF"/>
                </a:solidFill>
                <a:effectLst/>
                <a:cs typeface="Constantia Bold"/>
              </a:rPr>
              <a:t>of</a:t>
            </a:r>
            <a:r>
              <a:rPr lang="en-CA" dirty="0" smtClean="0">
                <a:solidFill>
                  <a:srgbClr val="000000"/>
                </a:solidFill>
                <a:effectLst/>
                <a:cs typeface="Constantia Bold"/>
              </a:rPr>
              <a:t>  </a:t>
            </a:r>
            <a:r>
              <a:rPr lang="en-CA" dirty="0" smtClean="0">
                <a:solidFill>
                  <a:srgbClr val="FFFFFF"/>
                </a:solidFill>
                <a:effectLst/>
                <a:cs typeface="Constantia Bold"/>
              </a:rPr>
              <a:t>Digital Photography</a:t>
            </a:r>
            <a:endParaRPr lang="en-US" dirty="0">
              <a:effectLst/>
            </a:endParaRPr>
          </a:p>
        </p:txBody>
      </p:sp>
      <p:sp>
        <p:nvSpPr>
          <p:cNvPr id="6" name="Content Placeholder 5"/>
          <p:cNvSpPr>
            <a:spLocks noGrp="1"/>
          </p:cNvSpPr>
          <p:nvPr>
            <p:ph idx="1"/>
          </p:nvPr>
        </p:nvSpPr>
        <p:spPr>
          <a:xfrm>
            <a:off x="601670" y="5715000"/>
            <a:ext cx="8093365" cy="615394"/>
          </a:xfrm>
        </p:spPr>
        <p:txBody>
          <a:bodyPr/>
          <a:lstStyle/>
          <a:p>
            <a:r>
              <a:rPr lang="en-CA" dirty="0" smtClean="0">
                <a:solidFill>
                  <a:srgbClr val="FFFF00"/>
                </a:solidFill>
                <a:cs typeface="Constantia Bold"/>
              </a:rPr>
              <a:t>It’s</a:t>
            </a:r>
            <a:r>
              <a:rPr lang="en-CA" dirty="0" smtClean="0">
                <a:solidFill>
                  <a:srgbClr val="000000"/>
                </a:solidFill>
                <a:cs typeface="Constantia Bold"/>
              </a:rPr>
              <a:t> </a:t>
            </a:r>
            <a:r>
              <a:rPr lang="en-CA" dirty="0" smtClean="0">
                <a:solidFill>
                  <a:srgbClr val="FFFF00"/>
                </a:solidFill>
                <a:cs typeface="Constantia Bold"/>
              </a:rPr>
              <a:t>all</a:t>
            </a:r>
            <a:r>
              <a:rPr lang="en-CA" dirty="0" smtClean="0">
                <a:solidFill>
                  <a:srgbClr val="000000"/>
                </a:solidFill>
                <a:cs typeface="Constantia Bold"/>
              </a:rPr>
              <a:t> </a:t>
            </a:r>
            <a:r>
              <a:rPr lang="en-CA" dirty="0" smtClean="0">
                <a:solidFill>
                  <a:srgbClr val="FFFF00"/>
                </a:solidFill>
                <a:cs typeface="Constantia Bold"/>
              </a:rPr>
              <a:t>about</a:t>
            </a:r>
            <a:r>
              <a:rPr lang="en-CA" dirty="0" smtClean="0">
                <a:solidFill>
                  <a:srgbClr val="000000"/>
                </a:solidFill>
                <a:cs typeface="Constantia Bold"/>
              </a:rPr>
              <a:t> </a:t>
            </a:r>
            <a:r>
              <a:rPr lang="en-CA" dirty="0" smtClean="0">
                <a:solidFill>
                  <a:srgbClr val="FFFF00"/>
                </a:solidFill>
                <a:cs typeface="Constantia Bold"/>
              </a:rPr>
              <a:t>the</a:t>
            </a:r>
            <a:r>
              <a:rPr lang="en-CA" dirty="0" smtClean="0">
                <a:solidFill>
                  <a:srgbClr val="000000"/>
                </a:solidFill>
                <a:cs typeface="Constantia Bold"/>
              </a:rPr>
              <a:t> </a:t>
            </a:r>
            <a:r>
              <a:rPr lang="en-CA" dirty="0" smtClean="0">
                <a:solidFill>
                  <a:srgbClr val="FFFF00"/>
                </a:solidFill>
                <a:cs typeface="Constantia Bold"/>
              </a:rPr>
              <a:t>Light</a:t>
            </a:r>
            <a:r>
              <a:rPr lang="en-CA" dirty="0" smtClean="0">
                <a:solidFill>
                  <a:srgbClr val="000000"/>
                </a:solidFill>
                <a:cs typeface="Constantia Bold"/>
              </a:rPr>
              <a:t> </a:t>
            </a:r>
            <a:r>
              <a:rPr lang="en-CA" dirty="0" smtClean="0">
                <a:solidFill>
                  <a:srgbClr val="FFFF00"/>
                </a:solidFill>
                <a:cs typeface="Constantia Bold"/>
              </a:rPr>
              <a:t>!</a:t>
            </a:r>
          </a:p>
        </p:txBody>
      </p:sp>
      <p:pic>
        <p:nvPicPr>
          <p:cNvPr id="7" name="Picture 6"/>
          <p:cNvPicPr>
            <a:picLocks noChangeAspect="1"/>
          </p:cNvPicPr>
          <p:nvPr/>
        </p:nvPicPr>
        <p:blipFill>
          <a:blip r:embed="rId2" cstate="print"/>
          <a:srcRect l="10000" t="17811" r="10833" b="12059"/>
          <a:stretch>
            <a:fillRect/>
          </a:stretch>
        </p:blipFill>
        <p:spPr>
          <a:xfrm>
            <a:off x="2514600" y="1600200"/>
            <a:ext cx="6019800" cy="399207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CA" dirty="0" smtClean="0">
                <a:solidFill>
                  <a:srgbClr val="FFFFFF"/>
                </a:solidFill>
                <a:effectLst/>
                <a:latin typeface="+mn-lt"/>
                <a:cs typeface="Constantia Bold"/>
              </a:rPr>
              <a:t>Basics</a:t>
            </a:r>
            <a:r>
              <a:rPr lang="en-CA" dirty="0" smtClean="0">
                <a:solidFill>
                  <a:srgbClr val="000000"/>
                </a:solidFill>
                <a:effectLst/>
                <a:latin typeface="+mn-lt"/>
                <a:cs typeface="Constantia Bold"/>
              </a:rPr>
              <a:t> </a:t>
            </a:r>
            <a:r>
              <a:rPr lang="en-CA" dirty="0" smtClean="0">
                <a:solidFill>
                  <a:srgbClr val="FFFFFF"/>
                </a:solidFill>
                <a:effectLst/>
                <a:latin typeface="+mn-lt"/>
                <a:cs typeface="Constantia Bold"/>
              </a:rPr>
              <a:t>of</a:t>
            </a:r>
            <a:r>
              <a:rPr lang="en-CA" dirty="0" smtClean="0">
                <a:solidFill>
                  <a:srgbClr val="000000"/>
                </a:solidFill>
                <a:effectLst/>
                <a:latin typeface="+mn-lt"/>
                <a:cs typeface="Constantia Bold"/>
              </a:rPr>
              <a:t>  </a:t>
            </a:r>
            <a:r>
              <a:rPr lang="en-CA" dirty="0" smtClean="0">
                <a:solidFill>
                  <a:srgbClr val="FFFFFF"/>
                </a:solidFill>
                <a:effectLst/>
                <a:latin typeface="+mn-lt"/>
                <a:cs typeface="Constantia Bold"/>
              </a:rPr>
              <a:t>Digital Photography</a:t>
            </a:r>
            <a:endParaRPr lang="en-US" dirty="0">
              <a:effectLst/>
              <a:latin typeface="+mn-lt"/>
            </a:endParaRPr>
          </a:p>
        </p:txBody>
      </p:sp>
      <p:sp>
        <p:nvSpPr>
          <p:cNvPr id="9" name="Content Placeholder 8"/>
          <p:cNvSpPr>
            <a:spLocks noGrp="1"/>
          </p:cNvSpPr>
          <p:nvPr>
            <p:ph sz="half" idx="1"/>
          </p:nvPr>
        </p:nvSpPr>
        <p:spPr>
          <a:xfrm>
            <a:off x="228600" y="1600200"/>
            <a:ext cx="4800600" cy="4525963"/>
          </a:xfrm>
        </p:spPr>
        <p:txBody>
          <a:bodyPr>
            <a:normAutofit/>
          </a:bodyPr>
          <a:lstStyle/>
          <a:p>
            <a:r>
              <a:rPr lang="en-CA" dirty="0" smtClean="0">
                <a:solidFill>
                  <a:srgbClr val="FFFFFF"/>
                </a:solidFill>
                <a:cs typeface="Arial Bold"/>
              </a:rPr>
              <a:t>Natural</a:t>
            </a:r>
            <a:r>
              <a:rPr lang="en-CA" dirty="0" smtClean="0">
                <a:solidFill>
                  <a:srgbClr val="000000"/>
                </a:solidFill>
                <a:cs typeface="Arial Bold"/>
              </a:rPr>
              <a:t> </a:t>
            </a:r>
            <a:r>
              <a:rPr lang="en-CA" dirty="0" smtClean="0">
                <a:solidFill>
                  <a:srgbClr val="FFFFFF"/>
                </a:solidFill>
                <a:cs typeface="Arial Bold"/>
              </a:rPr>
              <a:t>light</a:t>
            </a:r>
            <a:r>
              <a:rPr lang="en-CA" dirty="0" smtClean="0">
                <a:solidFill>
                  <a:srgbClr val="000000"/>
                </a:solidFill>
                <a:cs typeface="Arial Bold"/>
              </a:rPr>
              <a:t> </a:t>
            </a:r>
            <a:r>
              <a:rPr lang="en-CA" dirty="0" smtClean="0">
                <a:solidFill>
                  <a:srgbClr val="FFFFFF"/>
                </a:solidFill>
                <a:cs typeface="Arial Bold"/>
              </a:rPr>
              <a:t>(Sunlight)</a:t>
            </a:r>
          </a:p>
          <a:p>
            <a:r>
              <a:rPr lang="en-CA" dirty="0" smtClean="0">
                <a:solidFill>
                  <a:srgbClr val="FFFFFF"/>
                </a:solidFill>
                <a:cs typeface="Arial Bold"/>
              </a:rPr>
              <a:t>Ambient</a:t>
            </a:r>
            <a:r>
              <a:rPr lang="en-CA" dirty="0" smtClean="0">
                <a:solidFill>
                  <a:srgbClr val="000000"/>
                </a:solidFill>
                <a:cs typeface="Arial Bold"/>
              </a:rPr>
              <a:t> </a:t>
            </a:r>
            <a:r>
              <a:rPr lang="en-CA" dirty="0" smtClean="0">
                <a:solidFill>
                  <a:srgbClr val="FFFFFF"/>
                </a:solidFill>
                <a:cs typeface="Arial Bold"/>
              </a:rPr>
              <a:t>(Light</a:t>
            </a:r>
            <a:r>
              <a:rPr lang="en-CA" dirty="0" smtClean="0">
                <a:solidFill>
                  <a:srgbClr val="000000"/>
                </a:solidFill>
                <a:cs typeface="Arial Bold"/>
              </a:rPr>
              <a:t> </a:t>
            </a:r>
            <a:r>
              <a:rPr lang="en-CA" dirty="0" smtClean="0">
                <a:solidFill>
                  <a:srgbClr val="FFFFFF"/>
                </a:solidFill>
                <a:cs typeface="Arial Bold"/>
              </a:rPr>
              <a:t>in</a:t>
            </a:r>
            <a:r>
              <a:rPr lang="en-CA" dirty="0" smtClean="0">
                <a:solidFill>
                  <a:srgbClr val="000000"/>
                </a:solidFill>
                <a:cs typeface="Arial Bold"/>
              </a:rPr>
              <a:t> </a:t>
            </a:r>
            <a:r>
              <a:rPr lang="en-CA" dirty="0" smtClean="0">
                <a:solidFill>
                  <a:srgbClr val="FFFFFF"/>
                </a:solidFill>
                <a:cs typeface="Arial Bold"/>
              </a:rPr>
              <a:t>this</a:t>
            </a:r>
            <a:r>
              <a:rPr lang="en-CA" dirty="0" smtClean="0">
                <a:solidFill>
                  <a:srgbClr val="000000"/>
                </a:solidFill>
                <a:cs typeface="Arial Bold"/>
              </a:rPr>
              <a:t> </a:t>
            </a:r>
            <a:r>
              <a:rPr lang="en-CA" dirty="0" smtClean="0">
                <a:solidFill>
                  <a:srgbClr val="FFFFFF"/>
                </a:solidFill>
                <a:cs typeface="Arial Bold"/>
              </a:rPr>
              <a:t>room)</a:t>
            </a:r>
          </a:p>
          <a:p>
            <a:r>
              <a:rPr lang="en-CA" dirty="0" smtClean="0">
                <a:solidFill>
                  <a:srgbClr val="FFFFFF"/>
                </a:solidFill>
                <a:cs typeface="Arial Bold"/>
              </a:rPr>
              <a:t>Flash</a:t>
            </a:r>
          </a:p>
          <a:p>
            <a:r>
              <a:rPr lang="en-CA" dirty="0" smtClean="0">
                <a:solidFill>
                  <a:srgbClr val="FFFF00"/>
                </a:solidFill>
                <a:cs typeface="Constantia Bold"/>
              </a:rPr>
              <a:t>It’s</a:t>
            </a:r>
            <a:r>
              <a:rPr lang="en-CA" dirty="0" smtClean="0">
                <a:solidFill>
                  <a:srgbClr val="000000"/>
                </a:solidFill>
                <a:cs typeface="Constantia Bold"/>
              </a:rPr>
              <a:t> </a:t>
            </a:r>
            <a:r>
              <a:rPr lang="en-CA" dirty="0" smtClean="0">
                <a:solidFill>
                  <a:srgbClr val="FFFF00"/>
                </a:solidFill>
                <a:cs typeface="Constantia Bold"/>
              </a:rPr>
              <a:t>all</a:t>
            </a:r>
            <a:r>
              <a:rPr lang="en-CA" dirty="0" smtClean="0">
                <a:solidFill>
                  <a:srgbClr val="000000"/>
                </a:solidFill>
                <a:cs typeface="Constantia Bold"/>
              </a:rPr>
              <a:t> </a:t>
            </a:r>
            <a:r>
              <a:rPr lang="en-CA" dirty="0" smtClean="0">
                <a:solidFill>
                  <a:srgbClr val="FFFF00"/>
                </a:solidFill>
                <a:cs typeface="Constantia Bold"/>
              </a:rPr>
              <a:t>about</a:t>
            </a:r>
            <a:r>
              <a:rPr lang="en-CA" dirty="0" smtClean="0">
                <a:solidFill>
                  <a:srgbClr val="000000"/>
                </a:solidFill>
                <a:cs typeface="Constantia Bold"/>
              </a:rPr>
              <a:t> </a:t>
            </a:r>
            <a:r>
              <a:rPr lang="en-CA" dirty="0" smtClean="0">
                <a:solidFill>
                  <a:srgbClr val="FFFF00"/>
                </a:solidFill>
                <a:cs typeface="Constantia Bold"/>
              </a:rPr>
              <a:t>the</a:t>
            </a:r>
            <a:r>
              <a:rPr lang="en-CA" dirty="0" smtClean="0">
                <a:solidFill>
                  <a:srgbClr val="000000"/>
                </a:solidFill>
                <a:cs typeface="Constantia Bold"/>
              </a:rPr>
              <a:t> </a:t>
            </a:r>
            <a:r>
              <a:rPr lang="en-CA" dirty="0" smtClean="0">
                <a:solidFill>
                  <a:srgbClr val="FFFF00"/>
                </a:solidFill>
                <a:cs typeface="Constantia Bold"/>
              </a:rPr>
              <a:t>Light</a:t>
            </a:r>
            <a:r>
              <a:rPr lang="en-CA" dirty="0" smtClean="0">
                <a:solidFill>
                  <a:srgbClr val="000000"/>
                </a:solidFill>
                <a:cs typeface="Constantia Bold"/>
              </a:rPr>
              <a:t> </a:t>
            </a:r>
            <a:r>
              <a:rPr lang="en-CA" dirty="0" smtClean="0">
                <a:solidFill>
                  <a:srgbClr val="FFFF00"/>
                </a:solidFill>
                <a:cs typeface="Constantia Bold"/>
              </a:rPr>
              <a:t>!</a:t>
            </a:r>
          </a:p>
          <a:p>
            <a:endParaRPr lang="en-US" dirty="0"/>
          </a:p>
        </p:txBody>
      </p:sp>
      <p:pic>
        <p:nvPicPr>
          <p:cNvPr id="6" name="Content Placeholder 5"/>
          <p:cNvPicPr>
            <a:picLocks noGrp="1"/>
          </p:cNvPicPr>
          <p:nvPr>
            <p:ph sz="half" idx="2"/>
          </p:nvPr>
        </p:nvPicPr>
        <p:blipFill>
          <a:blip r:embed="rId2" cstate="print"/>
          <a:srcRect l="55000" t="28942" r="2500" b="28757"/>
          <a:stretch>
            <a:fillRect/>
          </a:stretch>
        </p:blipFill>
        <p:spPr>
          <a:xfrm>
            <a:off x="5257800" y="1600200"/>
            <a:ext cx="3724275" cy="2780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CA" dirty="0" smtClean="0">
                <a:solidFill>
                  <a:srgbClr val="FFFFFF"/>
                </a:solidFill>
                <a:latin typeface="Arial"/>
                <a:cs typeface="Arial"/>
              </a:rPr>
              <a:t>Flash</a:t>
            </a:r>
            <a:endParaRPr lang="en-US" dirty="0"/>
          </a:p>
        </p:txBody>
      </p:sp>
      <p:sp>
        <p:nvSpPr>
          <p:cNvPr id="7" name="Content Placeholder 6"/>
          <p:cNvSpPr>
            <a:spLocks noGrp="1"/>
          </p:cNvSpPr>
          <p:nvPr>
            <p:ph idx="1"/>
          </p:nvPr>
        </p:nvSpPr>
        <p:spPr>
          <a:xfrm>
            <a:off x="601671" y="1596541"/>
            <a:ext cx="7475530" cy="4733854"/>
          </a:xfrm>
        </p:spPr>
        <p:txBody>
          <a:bodyPr/>
          <a:lstStyle/>
          <a:p>
            <a:r>
              <a:rPr lang="en-CA" dirty="0" smtClean="0">
                <a:solidFill>
                  <a:srgbClr val="FFFFFF"/>
                </a:solidFill>
                <a:latin typeface="Arial"/>
                <a:cs typeface="Arial"/>
              </a:rPr>
              <a:t>Off</a:t>
            </a:r>
            <a:r>
              <a:rPr lang="en-CA" dirty="0" smtClean="0">
                <a:solidFill>
                  <a:srgbClr val="000000"/>
                </a:solidFill>
                <a:latin typeface="Arial"/>
                <a:cs typeface="Arial"/>
              </a:rPr>
              <a:t> </a:t>
            </a:r>
            <a:r>
              <a:rPr lang="en-CA" dirty="0" smtClean="0">
                <a:solidFill>
                  <a:srgbClr val="FFFFFF"/>
                </a:solidFill>
                <a:latin typeface="Arial"/>
                <a:cs typeface="Arial"/>
              </a:rPr>
              <a:t>Camera</a:t>
            </a:r>
            <a:r>
              <a:rPr lang="en-CA" dirty="0" smtClean="0">
                <a:solidFill>
                  <a:srgbClr val="000000"/>
                </a:solidFill>
                <a:latin typeface="Arial"/>
                <a:cs typeface="Arial"/>
              </a:rPr>
              <a:t> </a:t>
            </a:r>
            <a:r>
              <a:rPr lang="en-CA" dirty="0" smtClean="0">
                <a:solidFill>
                  <a:srgbClr val="FFFFFF"/>
                </a:solidFill>
                <a:latin typeface="Arial"/>
                <a:cs typeface="Arial"/>
              </a:rPr>
              <a:t>Flash. Why</a:t>
            </a:r>
            <a:r>
              <a:rPr lang="en-CA" dirty="0" smtClean="0">
                <a:solidFill>
                  <a:srgbClr val="000000"/>
                </a:solidFill>
                <a:latin typeface="Arial"/>
                <a:cs typeface="Arial"/>
              </a:rPr>
              <a:t> </a:t>
            </a:r>
            <a:r>
              <a:rPr lang="en-CA" dirty="0" smtClean="0">
                <a:solidFill>
                  <a:srgbClr val="FFFFFF"/>
                </a:solidFill>
                <a:latin typeface="Arial"/>
                <a:cs typeface="Arial"/>
              </a:rPr>
              <a:t>do</a:t>
            </a:r>
            <a:r>
              <a:rPr lang="en-CA" dirty="0" smtClean="0">
                <a:solidFill>
                  <a:srgbClr val="000000"/>
                </a:solidFill>
                <a:latin typeface="Arial"/>
                <a:cs typeface="Arial"/>
              </a:rPr>
              <a:t> </a:t>
            </a:r>
            <a:r>
              <a:rPr lang="en-CA" dirty="0" smtClean="0">
                <a:solidFill>
                  <a:srgbClr val="FFFFFF"/>
                </a:solidFill>
                <a:latin typeface="Arial"/>
                <a:cs typeface="Arial"/>
              </a:rPr>
              <a:t>we</a:t>
            </a:r>
            <a:r>
              <a:rPr lang="en-CA" dirty="0" smtClean="0">
                <a:solidFill>
                  <a:srgbClr val="000000"/>
                </a:solidFill>
                <a:latin typeface="Arial"/>
                <a:cs typeface="Arial"/>
              </a:rPr>
              <a:t> </a:t>
            </a:r>
            <a:r>
              <a:rPr lang="en-CA" dirty="0" smtClean="0">
                <a:solidFill>
                  <a:srgbClr val="FFFFFF"/>
                </a:solidFill>
                <a:latin typeface="Arial"/>
                <a:cs typeface="Arial"/>
              </a:rPr>
              <a:t>use</a:t>
            </a:r>
            <a:r>
              <a:rPr lang="en-CA" dirty="0" smtClean="0">
                <a:solidFill>
                  <a:srgbClr val="000000"/>
                </a:solidFill>
                <a:latin typeface="Arial"/>
                <a:cs typeface="Arial"/>
              </a:rPr>
              <a:t> </a:t>
            </a:r>
            <a:r>
              <a:rPr lang="en-CA" dirty="0" smtClean="0">
                <a:solidFill>
                  <a:srgbClr val="FFFFFF"/>
                </a:solidFill>
                <a:latin typeface="Arial"/>
                <a:cs typeface="Arial"/>
              </a:rPr>
              <a:t>it?</a:t>
            </a:r>
          </a:p>
          <a:p>
            <a:endParaRPr lang="en-CA" dirty="0" smtClean="0">
              <a:solidFill>
                <a:srgbClr val="FFFFFF"/>
              </a:solidFill>
              <a:latin typeface="Arial"/>
              <a:cs typeface="Arial"/>
            </a:endParaRPr>
          </a:p>
          <a:p>
            <a:endParaRPr lang="en-CA" dirty="0" smtClean="0">
              <a:solidFill>
                <a:srgbClr val="FFFFFF"/>
              </a:solidFill>
              <a:latin typeface="Arial"/>
              <a:cs typeface="Arial"/>
            </a:endParaRPr>
          </a:p>
          <a:p>
            <a:pPr>
              <a:buNone/>
            </a:pPr>
            <a:endParaRPr lang="en-CA" dirty="0" smtClean="0">
              <a:solidFill>
                <a:srgbClr val="FFFFFF"/>
              </a:solidFill>
              <a:latin typeface="Arial"/>
              <a:cs typeface="Arial"/>
            </a:endParaRPr>
          </a:p>
          <a:p>
            <a:r>
              <a:rPr lang="en-CA" spc="-10" dirty="0" smtClean="0">
                <a:solidFill>
                  <a:srgbClr val="FFFFFF"/>
                </a:solidFill>
                <a:latin typeface="Arial"/>
                <a:cs typeface="Arial"/>
              </a:rPr>
              <a:t>Fill</a:t>
            </a:r>
            <a:r>
              <a:rPr lang="en-CA" spc="-10" dirty="0" smtClean="0">
                <a:solidFill>
                  <a:srgbClr val="000000"/>
                </a:solidFill>
                <a:latin typeface="Arial"/>
                <a:cs typeface="Arial"/>
              </a:rPr>
              <a:t> </a:t>
            </a:r>
            <a:r>
              <a:rPr lang="en-CA" spc="-10" dirty="0" smtClean="0">
                <a:solidFill>
                  <a:srgbClr val="FFFFFF"/>
                </a:solidFill>
                <a:latin typeface="Arial"/>
                <a:cs typeface="Arial"/>
              </a:rPr>
              <a:t>Flash.</a:t>
            </a:r>
            <a:endParaRPr lang="en-CA" spc="-10" dirty="0" smtClean="0">
              <a:solidFill>
                <a:srgbClr val="000000"/>
              </a:solidFill>
              <a:latin typeface="Times New Roman"/>
              <a:cs typeface="Arial"/>
            </a:endParaRPr>
          </a:p>
          <a:p>
            <a:r>
              <a:rPr lang="en-CA" spc="-10" dirty="0" smtClean="0">
                <a:solidFill>
                  <a:srgbClr val="FFFFFF"/>
                </a:solidFill>
                <a:latin typeface="Arial"/>
                <a:cs typeface="Arial"/>
              </a:rPr>
              <a:t>Main</a:t>
            </a:r>
            <a:r>
              <a:rPr lang="en-CA" spc="-10" dirty="0" smtClean="0">
                <a:solidFill>
                  <a:srgbClr val="000000"/>
                </a:solidFill>
                <a:latin typeface="Arial"/>
                <a:cs typeface="Arial"/>
              </a:rPr>
              <a:t> </a:t>
            </a:r>
            <a:r>
              <a:rPr lang="en-CA" spc="-10" dirty="0" smtClean="0">
                <a:solidFill>
                  <a:srgbClr val="FFFFFF"/>
                </a:solidFill>
                <a:latin typeface="Arial"/>
                <a:cs typeface="Arial"/>
              </a:rPr>
              <a:t>Light.</a:t>
            </a:r>
            <a:r>
              <a:rPr lang="en-CA" spc="-10" dirty="0" smtClean="0">
                <a:latin typeface="Arial"/>
                <a:cs typeface="Arial"/>
              </a:rPr>
              <a:t> </a:t>
            </a:r>
          </a:p>
          <a:p>
            <a:r>
              <a:rPr lang="en-CA" spc="-10" dirty="0" smtClean="0">
                <a:latin typeface="Arial"/>
                <a:cs typeface="Arial"/>
              </a:rPr>
              <a:t>Stop Action</a:t>
            </a:r>
            <a:r>
              <a:rPr lang="en-CA" sz="2000" spc="-10" dirty="0" smtClean="0">
                <a:latin typeface="Arial"/>
                <a:cs typeface="Arial"/>
              </a:rPr>
              <a:t>.</a:t>
            </a:r>
          </a:p>
          <a:p>
            <a:endParaRPr lang="en-CA" spc="-10" dirty="0" smtClean="0">
              <a:solidFill>
                <a:srgbClr val="000000"/>
              </a:solidFill>
              <a:latin typeface="Times New Roman"/>
              <a:cs typeface="Arial"/>
            </a:endParaRPr>
          </a:p>
          <a:p>
            <a:endParaRPr lang="en-CA" dirty="0" smtClean="0">
              <a:solidFill>
                <a:srgbClr val="FFFFFF"/>
              </a:solidFill>
              <a:latin typeface="Arial"/>
              <a:cs typeface="Arial"/>
            </a:endParaRPr>
          </a:p>
          <a:p>
            <a:endParaRPr lang="en-US" dirty="0"/>
          </a:p>
        </p:txBody>
      </p:sp>
      <p:pic>
        <p:nvPicPr>
          <p:cNvPr id="64514" name="Picture 2" descr="Image result for flash mode photography"/>
          <p:cNvPicPr>
            <a:picLocks noChangeAspect="1" noChangeArrowheads="1"/>
          </p:cNvPicPr>
          <p:nvPr/>
        </p:nvPicPr>
        <p:blipFill>
          <a:blip r:embed="rId2" cstate="print"/>
          <a:srcRect l="15259" r="16076"/>
          <a:stretch>
            <a:fillRect/>
          </a:stretch>
        </p:blipFill>
        <p:spPr bwMode="auto">
          <a:xfrm>
            <a:off x="4114800" y="2209800"/>
            <a:ext cx="4247445" cy="40957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1000"/>
                                        <p:tgtEl>
                                          <p:spTgt spid="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Image result for flash photography techniques"/>
          <p:cNvPicPr>
            <a:picLocks noChangeAspect="1" noChangeArrowheads="1"/>
          </p:cNvPicPr>
          <p:nvPr/>
        </p:nvPicPr>
        <p:blipFill>
          <a:blip r:embed="rId2" cstate="print"/>
          <a:srcRect/>
          <a:stretch>
            <a:fillRect/>
          </a:stretch>
        </p:blipFill>
        <p:spPr bwMode="auto">
          <a:xfrm>
            <a:off x="152400" y="1447800"/>
            <a:ext cx="4876800" cy="2767264"/>
          </a:xfrm>
          <a:prstGeom prst="rect">
            <a:avLst/>
          </a:prstGeom>
          <a:noFill/>
        </p:spPr>
      </p:pic>
      <p:sp>
        <p:nvSpPr>
          <p:cNvPr id="9" name="Title 8"/>
          <p:cNvSpPr>
            <a:spLocks noGrp="1"/>
          </p:cNvSpPr>
          <p:nvPr>
            <p:ph type="title"/>
          </p:nvPr>
        </p:nvSpPr>
        <p:spPr/>
        <p:txBody>
          <a:bodyPr>
            <a:normAutofit/>
          </a:bodyPr>
          <a:lstStyle/>
          <a:p>
            <a:r>
              <a:rPr lang="en-CA" dirty="0" smtClean="0">
                <a:solidFill>
                  <a:srgbClr val="DAF4F8"/>
                </a:solidFill>
                <a:effectLst/>
                <a:cs typeface="Calibri"/>
              </a:rPr>
              <a:t>Flash Mode</a:t>
            </a:r>
            <a:endParaRPr lang="en-US" dirty="0">
              <a:effectLst/>
            </a:endParaRPr>
          </a:p>
        </p:txBody>
      </p:sp>
      <p:sp>
        <p:nvSpPr>
          <p:cNvPr id="10" name="Content Placeholder 9"/>
          <p:cNvSpPr>
            <a:spLocks noGrp="1"/>
          </p:cNvSpPr>
          <p:nvPr>
            <p:ph idx="1"/>
          </p:nvPr>
        </p:nvSpPr>
        <p:spPr>
          <a:xfrm>
            <a:off x="304800" y="4495800"/>
            <a:ext cx="8534400" cy="2209800"/>
          </a:xfrm>
        </p:spPr>
        <p:txBody>
          <a:bodyPr>
            <a:normAutofit/>
          </a:bodyPr>
          <a:lstStyle/>
          <a:p>
            <a:pPr>
              <a:lnSpc>
                <a:spcPts val="2760"/>
              </a:lnSpc>
            </a:pPr>
            <a:r>
              <a:rPr lang="en-CA" dirty="0" smtClean="0">
                <a:solidFill>
                  <a:srgbClr val="FFFFFF"/>
                </a:solidFill>
                <a:cs typeface="Constantia"/>
              </a:rPr>
              <a:t>For dim light or for “filling in” backlit pictures most cameras default to auto flash. </a:t>
            </a:r>
          </a:p>
          <a:p>
            <a:pPr>
              <a:lnSpc>
                <a:spcPts val="2760"/>
              </a:lnSpc>
            </a:pPr>
            <a:r>
              <a:rPr lang="en-CA" dirty="0" smtClean="0">
                <a:solidFill>
                  <a:srgbClr val="FFFFFF"/>
                </a:solidFill>
                <a:cs typeface="Constantia"/>
              </a:rPr>
              <a:t>You need to know how to manually turn the flash off or on for special conditions. </a:t>
            </a:r>
            <a:endParaRPr lang="en-US" dirty="0"/>
          </a:p>
        </p:txBody>
      </p:sp>
      <p:pic>
        <p:nvPicPr>
          <p:cNvPr id="11" name="Picture 2" descr="Image result for stop action photography"/>
          <p:cNvPicPr>
            <a:picLocks noChangeAspect="1" noChangeArrowheads="1"/>
          </p:cNvPicPr>
          <p:nvPr/>
        </p:nvPicPr>
        <p:blipFill>
          <a:blip r:embed="rId3" cstate="print"/>
          <a:srcRect/>
          <a:stretch>
            <a:fillRect/>
          </a:stretch>
        </p:blipFill>
        <p:spPr bwMode="auto">
          <a:xfrm>
            <a:off x="5025083" y="1447800"/>
            <a:ext cx="4118917"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Flash Photography Mistakes</a:t>
            </a:r>
            <a:endParaRPr lang="en-US" dirty="0"/>
          </a:p>
        </p:txBody>
      </p:sp>
      <p:sp>
        <p:nvSpPr>
          <p:cNvPr id="8" name="Content Placeholder 7"/>
          <p:cNvSpPr>
            <a:spLocks noGrp="1"/>
          </p:cNvSpPr>
          <p:nvPr>
            <p:ph idx="1"/>
          </p:nvPr>
        </p:nvSpPr>
        <p:spPr/>
        <p:txBody>
          <a:bodyPr>
            <a:normAutofit/>
          </a:bodyPr>
          <a:lstStyle/>
          <a:p>
            <a:r>
              <a:rPr lang="en-CA" dirty="0" smtClean="0">
                <a:solidFill>
                  <a:srgbClr val="FFFFFF"/>
                </a:solidFill>
                <a:cs typeface="Constantia"/>
              </a:rPr>
              <a:t>Turn off the flash when it will be useless.  </a:t>
            </a:r>
          </a:p>
          <a:p>
            <a:pPr lvl="1"/>
            <a:r>
              <a:rPr lang="en-CA" dirty="0" smtClean="0">
                <a:solidFill>
                  <a:srgbClr val="FFFFFF"/>
                </a:solidFill>
                <a:cs typeface="Constantia"/>
              </a:rPr>
              <a:t>For example,  photographing a person near a reflective background or someone far away under dim light conditions.</a:t>
            </a:r>
            <a:endParaRPr lang="en-US" dirty="0"/>
          </a:p>
        </p:txBody>
      </p:sp>
      <p:pic>
        <p:nvPicPr>
          <p:cNvPr id="3076" name="Picture 4" descr="Image result for flash photography mistakes"/>
          <p:cNvPicPr>
            <a:picLocks noChangeAspect="1" noChangeArrowheads="1"/>
          </p:cNvPicPr>
          <p:nvPr/>
        </p:nvPicPr>
        <p:blipFill>
          <a:blip r:embed="rId2" cstate="print"/>
          <a:srcRect/>
          <a:stretch>
            <a:fillRect/>
          </a:stretch>
        </p:blipFill>
        <p:spPr bwMode="auto">
          <a:xfrm>
            <a:off x="2057400" y="3581400"/>
            <a:ext cx="4800600" cy="2990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Night Photography</a:t>
            </a:r>
            <a:endParaRPr lang="en-US" dirty="0"/>
          </a:p>
        </p:txBody>
      </p:sp>
      <p:sp>
        <p:nvSpPr>
          <p:cNvPr id="7" name="Content Placeholder 6"/>
          <p:cNvSpPr>
            <a:spLocks noGrp="1"/>
          </p:cNvSpPr>
          <p:nvPr>
            <p:ph sz="half" idx="2"/>
          </p:nvPr>
        </p:nvSpPr>
        <p:spPr>
          <a:xfrm>
            <a:off x="448965" y="2819400"/>
            <a:ext cx="4048423" cy="2851744"/>
          </a:xfrm>
        </p:spPr>
        <p:txBody>
          <a:bodyPr>
            <a:normAutofit/>
          </a:bodyPr>
          <a:lstStyle/>
          <a:p>
            <a:pPr algn="l"/>
            <a:r>
              <a:rPr lang="en-US" sz="2800" dirty="0" smtClean="0">
                <a:solidFill>
                  <a:schemeClr val="bg1"/>
                </a:solidFill>
              </a:rPr>
              <a:t>Taking photographs at night without flash requires low shutter speeds. </a:t>
            </a:r>
          </a:p>
          <a:p>
            <a:pPr algn="l"/>
            <a:r>
              <a:rPr lang="en-US" sz="2800" dirty="0" smtClean="0">
                <a:solidFill>
                  <a:schemeClr val="bg1"/>
                </a:solidFill>
              </a:rPr>
              <a:t>Your digital cameras night mode.</a:t>
            </a:r>
            <a:endParaRPr lang="en-US" sz="2800" dirty="0">
              <a:solidFill>
                <a:schemeClr val="bg1"/>
              </a:solidFill>
            </a:endParaRPr>
          </a:p>
        </p:txBody>
      </p:sp>
      <p:pic>
        <p:nvPicPr>
          <p:cNvPr id="9" name="Picture 2" descr="Image result for flash mode photography"/>
          <p:cNvPicPr>
            <a:picLocks noGrp="1" noChangeAspect="1" noChangeArrowheads="1"/>
          </p:cNvPicPr>
          <p:nvPr>
            <p:ph sz="quarter" idx="4"/>
          </p:nvPr>
        </p:nvPicPr>
        <p:blipFill>
          <a:blip r:embed="rId2" cstate="print"/>
          <a:stretch>
            <a:fillRect/>
          </a:stretch>
        </p:blipFill>
        <p:spPr bwMode="auto">
          <a:xfrm>
            <a:off x="4572000" y="2430859"/>
            <a:ext cx="4225925" cy="31694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6667" t="17811" r="5833" b="54360"/>
          <a:stretch>
            <a:fillRect/>
          </a:stretch>
        </p:blipFill>
        <p:spPr>
          <a:xfrm>
            <a:off x="533400" y="1752600"/>
            <a:ext cx="8001000" cy="1905000"/>
          </a:xfrm>
          <a:prstGeom prst="rect">
            <a:avLst/>
          </a:prstGeom>
        </p:spPr>
      </p:pic>
      <p:sp>
        <p:nvSpPr>
          <p:cNvPr id="9" name="Title 8"/>
          <p:cNvSpPr>
            <a:spLocks noGrp="1"/>
          </p:cNvSpPr>
          <p:nvPr>
            <p:ph type="title"/>
          </p:nvPr>
        </p:nvSpPr>
        <p:spPr/>
        <p:txBody>
          <a:bodyPr>
            <a:normAutofit/>
          </a:bodyPr>
          <a:lstStyle/>
          <a:p>
            <a:r>
              <a:rPr lang="en-CA" dirty="0" smtClean="0">
                <a:solidFill>
                  <a:srgbClr val="FFFFFF"/>
                </a:solidFill>
                <a:cs typeface="Times New Roman"/>
              </a:rPr>
              <a:t>F-stop</a:t>
            </a:r>
            <a:endParaRPr lang="en-US" dirty="0"/>
          </a:p>
        </p:txBody>
      </p:sp>
      <p:sp>
        <p:nvSpPr>
          <p:cNvPr id="10" name="Content Placeholder 9"/>
          <p:cNvSpPr>
            <a:spLocks noGrp="1"/>
          </p:cNvSpPr>
          <p:nvPr>
            <p:ph idx="1"/>
          </p:nvPr>
        </p:nvSpPr>
        <p:spPr>
          <a:xfrm>
            <a:off x="381000" y="3962400"/>
            <a:ext cx="8398165" cy="2667000"/>
          </a:xfrm>
        </p:spPr>
        <p:txBody>
          <a:bodyPr/>
          <a:lstStyle/>
          <a:p>
            <a:r>
              <a:rPr lang="en-CA" dirty="0" smtClean="0">
                <a:solidFill>
                  <a:srgbClr val="FFFFFF"/>
                </a:solidFill>
                <a:cs typeface="Times New Roman"/>
              </a:rPr>
              <a:t>Aperture regulates the size of the opening in the lens.</a:t>
            </a:r>
          </a:p>
          <a:p>
            <a:r>
              <a:rPr lang="en-CA" dirty="0" smtClean="0">
                <a:solidFill>
                  <a:srgbClr val="FFFFFF"/>
                </a:solidFill>
                <a:cs typeface="Times New Roman"/>
              </a:rPr>
              <a:t>F-stop measures the size of the aperture or opening.</a:t>
            </a:r>
          </a:p>
          <a:p>
            <a:r>
              <a:rPr lang="en-CA" sz="2798" dirty="0" smtClean="0">
                <a:solidFill>
                  <a:srgbClr val="FFFFFF"/>
                </a:solidFill>
                <a:cs typeface="Times New Roman"/>
              </a:rPr>
              <a:t>The bigger the F-stop the smaller the opening.</a:t>
            </a:r>
          </a:p>
          <a:p>
            <a:r>
              <a:rPr lang="en-CA" dirty="0" smtClean="0">
                <a:solidFill>
                  <a:srgbClr val="FFFFFF"/>
                </a:solidFill>
                <a:cs typeface="Times New Roman"/>
              </a:rPr>
              <a:t>F-2 is an “open” stop - lets in more light.</a:t>
            </a:r>
          </a:p>
          <a:p>
            <a:r>
              <a:rPr lang="en-CA" dirty="0" smtClean="0">
                <a:solidFill>
                  <a:srgbClr val="FFFFFF"/>
                </a:solidFill>
                <a:cs typeface="Times New Roman"/>
              </a:rPr>
              <a:t>F-22 is a “closed” stop - lets in less light.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1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594100" y="5346700"/>
            <a:ext cx="65" cy="718145"/>
          </a:xfrm>
          <a:prstGeom prst="rect">
            <a:avLst/>
          </a:prstGeom>
          <a:noFill/>
        </p:spPr>
        <p:txBody>
          <a:bodyPr vert="horz" wrap="none" lIns="0" tIns="0" rIns="0" bIns="0" rtlCol="0">
            <a:spAutoFit/>
          </a:bodyPr>
          <a:lstStyle/>
          <a:p>
            <a:pPr>
              <a:lnSpc>
                <a:spcPts val="2760"/>
              </a:lnSpc>
            </a:pPr>
            <a:endParaRPr lang="en-CA" sz="2400" dirty="0" smtClean="0">
              <a:solidFill>
                <a:srgbClr val="FFFFFF"/>
              </a:solidFill>
              <a:latin typeface="Times New Roman"/>
              <a:cs typeface="Times New Roman"/>
            </a:endParaRPr>
          </a:p>
          <a:p>
            <a:pPr>
              <a:lnSpc>
                <a:spcPts val="2760"/>
              </a:lnSpc>
            </a:pPr>
            <a:endParaRPr lang="en-CA" sz="2400" dirty="0">
              <a:solidFill>
                <a:srgbClr val="000000"/>
              </a:solidFill>
            </a:endParaRPr>
          </a:p>
        </p:txBody>
      </p:sp>
      <p:pic>
        <p:nvPicPr>
          <p:cNvPr id="6" name="Picture 5"/>
          <p:cNvPicPr>
            <a:picLocks/>
          </p:cNvPicPr>
          <p:nvPr/>
        </p:nvPicPr>
        <p:blipFill>
          <a:blip r:embed="rId2" cstate="print"/>
          <a:srcRect l="5000" t="10019" r="64167" b="14286"/>
          <a:stretch>
            <a:fillRect/>
          </a:stretch>
        </p:blipFill>
        <p:spPr>
          <a:xfrm>
            <a:off x="457200" y="1295400"/>
            <a:ext cx="2819400" cy="5181600"/>
          </a:xfrm>
          <a:prstGeom prst="rect">
            <a:avLst/>
          </a:prstGeom>
        </p:spPr>
      </p:pic>
      <p:pic>
        <p:nvPicPr>
          <p:cNvPr id="7" name="Picture 6"/>
          <p:cNvPicPr>
            <a:picLocks/>
          </p:cNvPicPr>
          <p:nvPr/>
        </p:nvPicPr>
        <p:blipFill>
          <a:blip r:embed="rId2" cstate="print"/>
          <a:srcRect l="38333" t="20037" r="3333" b="39889"/>
          <a:stretch>
            <a:fillRect/>
          </a:stretch>
        </p:blipFill>
        <p:spPr>
          <a:xfrm>
            <a:off x="3505200" y="1295400"/>
            <a:ext cx="5334000" cy="2743200"/>
          </a:xfrm>
          <a:prstGeom prst="rect">
            <a:avLst/>
          </a:prstGeom>
        </p:spPr>
      </p:pic>
      <p:sp>
        <p:nvSpPr>
          <p:cNvPr id="8" name="Title 7"/>
          <p:cNvSpPr>
            <a:spLocks noGrp="1"/>
          </p:cNvSpPr>
          <p:nvPr>
            <p:ph type="title"/>
          </p:nvPr>
        </p:nvSpPr>
        <p:spPr/>
        <p:txBody>
          <a:bodyPr>
            <a:normAutofit/>
          </a:bodyPr>
          <a:lstStyle/>
          <a:p>
            <a:r>
              <a:rPr lang="en-CA" dirty="0" smtClean="0">
                <a:solidFill>
                  <a:srgbClr val="FFFFFF"/>
                </a:solidFill>
                <a:cs typeface="Times New Roman"/>
              </a:rPr>
              <a:t>F-stop</a:t>
            </a:r>
            <a:endParaRPr lang="en-US" dirty="0"/>
          </a:p>
        </p:txBody>
      </p:sp>
      <p:sp>
        <p:nvSpPr>
          <p:cNvPr id="9" name="Content Placeholder 8"/>
          <p:cNvSpPr>
            <a:spLocks noGrp="1"/>
          </p:cNvSpPr>
          <p:nvPr>
            <p:ph idx="1"/>
          </p:nvPr>
        </p:nvSpPr>
        <p:spPr>
          <a:xfrm>
            <a:off x="3429000" y="4267200"/>
            <a:ext cx="5570835" cy="2209800"/>
          </a:xfrm>
        </p:spPr>
        <p:txBody>
          <a:bodyPr>
            <a:normAutofit/>
          </a:bodyPr>
          <a:lstStyle/>
          <a:p>
            <a:r>
              <a:rPr lang="en-CA" dirty="0" smtClean="0">
                <a:solidFill>
                  <a:srgbClr val="FFFFFF"/>
                </a:solidFill>
                <a:cs typeface="Times New Roman"/>
              </a:rPr>
              <a:t>Double the F-stop =  1/4 the Light</a:t>
            </a:r>
          </a:p>
          <a:p>
            <a:r>
              <a:rPr lang="en-CA" dirty="0" smtClean="0">
                <a:solidFill>
                  <a:srgbClr val="FFFFFF"/>
                </a:solidFill>
                <a:cs typeface="Times New Roman"/>
              </a:rPr>
              <a:t>Half the F-stop = Quadruple the Light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srcRect l="2500" t="46753" r="3333" b="3154"/>
          <a:stretch>
            <a:fillRect/>
          </a:stretch>
        </p:blipFill>
        <p:spPr>
          <a:xfrm>
            <a:off x="228600" y="3200400"/>
            <a:ext cx="8610600" cy="3429000"/>
          </a:xfrm>
          <a:prstGeom prst="rect">
            <a:avLst/>
          </a:prstGeom>
        </p:spPr>
      </p:pic>
      <p:sp>
        <p:nvSpPr>
          <p:cNvPr id="8" name="Title 7"/>
          <p:cNvSpPr>
            <a:spLocks noGrp="1"/>
          </p:cNvSpPr>
          <p:nvPr>
            <p:ph type="title"/>
          </p:nvPr>
        </p:nvSpPr>
        <p:spPr/>
        <p:txBody>
          <a:bodyPr>
            <a:normAutofit/>
          </a:bodyPr>
          <a:lstStyle/>
          <a:p>
            <a:r>
              <a:rPr lang="en-CA" dirty="0" smtClean="0">
                <a:solidFill>
                  <a:srgbClr val="FFFFFF"/>
                </a:solidFill>
                <a:cs typeface="Times New Roman"/>
              </a:rPr>
              <a:t>Depth-of-Field and F-stops</a:t>
            </a:r>
            <a:endParaRPr lang="en-US" dirty="0"/>
          </a:p>
        </p:txBody>
      </p:sp>
      <p:sp>
        <p:nvSpPr>
          <p:cNvPr id="9" name="Content Placeholder 8"/>
          <p:cNvSpPr>
            <a:spLocks noGrp="1"/>
          </p:cNvSpPr>
          <p:nvPr>
            <p:ph idx="1"/>
          </p:nvPr>
        </p:nvSpPr>
        <p:spPr>
          <a:xfrm>
            <a:off x="381000" y="1596541"/>
            <a:ext cx="8610600" cy="2442059"/>
          </a:xfrm>
        </p:spPr>
        <p:txBody>
          <a:bodyPr/>
          <a:lstStyle/>
          <a:p>
            <a:r>
              <a:rPr lang="en-CA" dirty="0" smtClean="0">
                <a:solidFill>
                  <a:srgbClr val="FFFFFF"/>
                </a:solidFill>
                <a:cs typeface="Times New Roman"/>
              </a:rPr>
              <a:t>Depth-of-Field = Amount in Focus</a:t>
            </a:r>
          </a:p>
          <a:p>
            <a:r>
              <a:rPr lang="en-CA" dirty="0" smtClean="0">
                <a:solidFill>
                  <a:srgbClr val="FFFFFF"/>
                </a:solidFill>
                <a:cs typeface="Times New Roman"/>
              </a:rPr>
              <a:t>Smaller F-stop = Less Depth-of-Field (less in focus)</a:t>
            </a:r>
          </a:p>
          <a:p>
            <a:r>
              <a:rPr lang="en-CA" dirty="0" smtClean="0">
                <a:solidFill>
                  <a:srgbClr val="FFFFFF"/>
                </a:solidFill>
                <a:cs typeface="Times New Roman"/>
              </a:rPr>
              <a:t>Larger F-stop = More Depth-of-Field (more in focus)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l="15833" t="26716" r="15000" b="5380"/>
          <a:stretch>
            <a:fillRect/>
          </a:stretch>
        </p:blipFill>
        <p:spPr>
          <a:xfrm>
            <a:off x="1676400" y="2286000"/>
            <a:ext cx="5715000" cy="4200181"/>
          </a:xfrm>
          <a:prstGeom prst="rect">
            <a:avLst/>
          </a:prstGeom>
        </p:spPr>
      </p:pic>
      <p:sp>
        <p:nvSpPr>
          <p:cNvPr id="6" name="Title 5"/>
          <p:cNvSpPr>
            <a:spLocks noGrp="1"/>
          </p:cNvSpPr>
          <p:nvPr>
            <p:ph type="title"/>
          </p:nvPr>
        </p:nvSpPr>
        <p:spPr/>
        <p:txBody>
          <a:bodyPr>
            <a:normAutofit/>
          </a:bodyPr>
          <a:lstStyle/>
          <a:p>
            <a:r>
              <a:rPr lang="en-CA" dirty="0" smtClean="0">
                <a:solidFill>
                  <a:srgbClr val="FFFFFF"/>
                </a:solidFill>
                <a:cs typeface="Times New Roman"/>
              </a:rPr>
              <a:t>Depth-of-Field</a:t>
            </a:r>
            <a:endParaRPr lang="en-US" dirty="0"/>
          </a:p>
        </p:txBody>
      </p:sp>
      <p:sp>
        <p:nvSpPr>
          <p:cNvPr id="7" name="Content Placeholder 6"/>
          <p:cNvSpPr>
            <a:spLocks noGrp="1"/>
          </p:cNvSpPr>
          <p:nvPr>
            <p:ph idx="1"/>
          </p:nvPr>
        </p:nvSpPr>
        <p:spPr>
          <a:xfrm>
            <a:off x="601670" y="1596541"/>
            <a:ext cx="8093365" cy="1222859"/>
          </a:xfrm>
        </p:spPr>
        <p:txBody>
          <a:bodyPr/>
          <a:lstStyle/>
          <a:p>
            <a:r>
              <a:rPr lang="en-CA" dirty="0" smtClean="0">
                <a:solidFill>
                  <a:srgbClr val="FFFFFF"/>
                </a:solidFill>
                <a:cs typeface="Times New Roman"/>
              </a:rPr>
              <a:t>How does </a:t>
            </a:r>
            <a:r>
              <a:rPr lang="en-CA" b="1" dirty="0" smtClean="0">
                <a:solidFill>
                  <a:srgbClr val="FFFFFF"/>
                </a:solidFill>
                <a:cs typeface="Times New Roman Bold"/>
              </a:rPr>
              <a:t>Depth-of-Field</a:t>
            </a:r>
            <a:r>
              <a:rPr lang="en-CA" dirty="0" smtClean="0">
                <a:solidFill>
                  <a:srgbClr val="FFFFFF"/>
                </a:solidFill>
                <a:cs typeface="Times New Roman"/>
              </a:rPr>
              <a:t> change the photograph?</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
            <a:ext cx="9144000" cy="1500173"/>
          </a:xfrm>
        </p:spPr>
        <p:txBody>
          <a:bodyPr/>
          <a:lstStyle/>
          <a:p>
            <a:r>
              <a:rPr lang="en-US" dirty="0" smtClean="0">
                <a:solidFill>
                  <a:schemeClr val="bg1"/>
                </a:solidFill>
              </a:rPr>
              <a:t>Photography Merit Badge Requirements</a:t>
            </a:r>
            <a:endParaRPr lang="en-US" dirty="0">
              <a:solidFill>
                <a:schemeClr val="bg1"/>
              </a:solidFill>
            </a:endParaRPr>
          </a:p>
        </p:txBody>
      </p:sp>
      <p:sp>
        <p:nvSpPr>
          <p:cNvPr id="12" name="Content Placeholder 11"/>
          <p:cNvSpPr>
            <a:spLocks noGrp="1"/>
          </p:cNvSpPr>
          <p:nvPr>
            <p:ph idx="1"/>
          </p:nvPr>
        </p:nvSpPr>
        <p:spPr>
          <a:xfrm>
            <a:off x="368300" y="1500174"/>
            <a:ext cx="8561418" cy="5214974"/>
          </a:xfrm>
        </p:spPr>
        <p:txBody>
          <a:bodyPr>
            <a:normAutofit fontScale="92500" lnSpcReduction="10000"/>
          </a:bodyPr>
          <a:lstStyle/>
          <a:p>
            <a:pPr marL="514350" indent="-514350">
              <a:buFont typeface="+mj-lt"/>
              <a:buAutoNum type="arabicPeriod" startAt="3"/>
            </a:pPr>
            <a:r>
              <a:rPr lang="en-US" dirty="0" smtClean="0">
                <a:solidFill>
                  <a:schemeClr val="bg1"/>
                </a:solidFill>
              </a:rPr>
              <a:t>Explain the basic parts and operation of a camera. Explain how an exposure is made when you take a picture. </a:t>
            </a:r>
          </a:p>
          <a:p>
            <a:pPr marL="514350" indent="-514350">
              <a:buFont typeface="+mj-lt"/>
              <a:buAutoNum type="arabicPeriod" startAt="3"/>
            </a:pPr>
            <a:r>
              <a:rPr lang="en-US" dirty="0" smtClean="0">
                <a:solidFill>
                  <a:schemeClr val="bg1"/>
                </a:solidFill>
              </a:rPr>
              <a:t>Do TWO of the following, then share your work with your counselor. </a:t>
            </a:r>
          </a:p>
          <a:p>
            <a:pPr marL="914400" lvl="1" indent="-514350">
              <a:buFont typeface="+mj-lt"/>
              <a:buAutoNum type="alphaLcPeriod"/>
            </a:pPr>
            <a:r>
              <a:rPr lang="en-US" dirty="0" smtClean="0">
                <a:solidFill>
                  <a:schemeClr val="bg1"/>
                </a:solidFill>
              </a:rPr>
              <a:t>Photograph one subject from two different angles or perspectives. </a:t>
            </a:r>
          </a:p>
          <a:p>
            <a:pPr marL="914400" lvl="1" indent="-514350">
              <a:buFont typeface="+mj-lt"/>
              <a:buAutoNum type="alphaLcPeriod"/>
            </a:pPr>
            <a:r>
              <a:rPr lang="en-US" dirty="0" smtClean="0">
                <a:solidFill>
                  <a:schemeClr val="bg1"/>
                </a:solidFill>
              </a:rPr>
              <a:t>Photograph one subject from two different light sources—artificial and natural. </a:t>
            </a:r>
          </a:p>
          <a:p>
            <a:pPr marL="914400" lvl="1" indent="-514350">
              <a:buFont typeface="+mj-lt"/>
              <a:buAutoNum type="alphaLcPeriod"/>
            </a:pPr>
            <a:r>
              <a:rPr lang="en-US" dirty="0" smtClean="0">
                <a:solidFill>
                  <a:schemeClr val="bg1"/>
                </a:solidFill>
              </a:rPr>
              <a:t>Photograph one subject with two different depth of fields. </a:t>
            </a:r>
          </a:p>
          <a:p>
            <a:pPr marL="914400" lvl="1" indent="-514350">
              <a:buFont typeface="+mj-lt"/>
              <a:buAutoNum type="alphaLcPeriod"/>
            </a:pPr>
            <a:r>
              <a:rPr lang="en-US" dirty="0" smtClean="0">
                <a:solidFill>
                  <a:schemeClr val="bg1"/>
                </a:solidFill>
              </a:rPr>
              <a:t>Photograph one subject with two different compositional techniques. </a:t>
            </a:r>
          </a:p>
          <a:p>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28600"/>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10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l="15833" t="23377" r="10833" b="4267"/>
          <a:stretch>
            <a:fillRect/>
          </a:stretch>
        </p:blipFill>
        <p:spPr>
          <a:xfrm>
            <a:off x="1752600" y="2286000"/>
            <a:ext cx="5791200" cy="4277591"/>
          </a:xfrm>
          <a:prstGeom prst="rect">
            <a:avLst/>
          </a:prstGeom>
        </p:spPr>
      </p:pic>
      <p:sp>
        <p:nvSpPr>
          <p:cNvPr id="6" name="Title 5"/>
          <p:cNvSpPr>
            <a:spLocks noGrp="1"/>
          </p:cNvSpPr>
          <p:nvPr>
            <p:ph type="title"/>
          </p:nvPr>
        </p:nvSpPr>
        <p:spPr/>
        <p:txBody>
          <a:bodyPr>
            <a:normAutofit/>
          </a:bodyPr>
          <a:lstStyle/>
          <a:p>
            <a:r>
              <a:rPr lang="en-CA" dirty="0" smtClean="0">
                <a:solidFill>
                  <a:srgbClr val="FFFFFF"/>
                </a:solidFill>
                <a:cs typeface="Times New Roman"/>
              </a:rPr>
              <a:t>Depth-of-Field</a:t>
            </a:r>
            <a:endParaRPr lang="en-US" dirty="0"/>
          </a:p>
        </p:txBody>
      </p:sp>
      <p:sp>
        <p:nvSpPr>
          <p:cNvPr id="7" name="Content Placeholder 6"/>
          <p:cNvSpPr>
            <a:spLocks noGrp="1"/>
          </p:cNvSpPr>
          <p:nvPr>
            <p:ph idx="1"/>
          </p:nvPr>
        </p:nvSpPr>
        <p:spPr>
          <a:xfrm>
            <a:off x="601670" y="1596541"/>
            <a:ext cx="8093365" cy="1603859"/>
          </a:xfrm>
        </p:spPr>
        <p:txBody>
          <a:bodyPr/>
          <a:lstStyle/>
          <a:p>
            <a:r>
              <a:rPr lang="en-CA" dirty="0" smtClean="0">
                <a:solidFill>
                  <a:srgbClr val="FFFFFF"/>
                </a:solidFill>
                <a:cs typeface="Times New Roman"/>
              </a:rPr>
              <a:t>Is this closer to f/2 or f/22?</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CA" dirty="0" smtClean="0">
                <a:solidFill>
                  <a:srgbClr val="FFFFFF"/>
                </a:solidFill>
                <a:cs typeface="Times New Roman"/>
              </a:rPr>
              <a:t>Depth-of-Field</a:t>
            </a:r>
            <a:endParaRPr lang="en-US" dirty="0"/>
          </a:p>
        </p:txBody>
      </p:sp>
      <p:sp>
        <p:nvSpPr>
          <p:cNvPr id="7" name="Content Placeholder 6"/>
          <p:cNvSpPr>
            <a:spLocks noGrp="1"/>
          </p:cNvSpPr>
          <p:nvPr>
            <p:ph idx="1"/>
          </p:nvPr>
        </p:nvSpPr>
        <p:spPr>
          <a:xfrm>
            <a:off x="601670" y="1596541"/>
            <a:ext cx="8093365" cy="1603859"/>
          </a:xfrm>
        </p:spPr>
        <p:txBody>
          <a:bodyPr/>
          <a:lstStyle/>
          <a:p>
            <a:r>
              <a:rPr lang="en-CA" dirty="0" smtClean="0">
                <a:solidFill>
                  <a:srgbClr val="FFFFFF"/>
                </a:solidFill>
                <a:cs typeface="Times New Roman"/>
              </a:rPr>
              <a:t>Is this closer to f/2 or f/22?</a:t>
            </a:r>
          </a:p>
          <a:p>
            <a:endParaRPr lang="en-US" dirty="0"/>
          </a:p>
        </p:txBody>
      </p:sp>
      <p:pic>
        <p:nvPicPr>
          <p:cNvPr id="8" name="Picture 7"/>
          <p:cNvPicPr>
            <a:picLocks noChangeAspect="1"/>
          </p:cNvPicPr>
          <p:nvPr/>
        </p:nvPicPr>
        <p:blipFill>
          <a:blip r:embed="rId2" cstate="print"/>
          <a:srcRect l="7500" t="24490" r="7500" b="6493"/>
          <a:stretch>
            <a:fillRect/>
          </a:stretch>
        </p:blipFill>
        <p:spPr>
          <a:xfrm>
            <a:off x="1447800" y="2438400"/>
            <a:ext cx="6324600" cy="384436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15000" t="12245" r="15833" b="37662"/>
          <a:stretch>
            <a:fillRect/>
          </a:stretch>
        </p:blipFill>
        <p:spPr>
          <a:xfrm>
            <a:off x="1371600" y="1447800"/>
            <a:ext cx="6324600" cy="3429000"/>
          </a:xfrm>
          <a:prstGeom prst="rect">
            <a:avLst/>
          </a:prstGeom>
        </p:spPr>
      </p:pic>
      <p:sp>
        <p:nvSpPr>
          <p:cNvPr id="6" name="Title 5"/>
          <p:cNvSpPr>
            <a:spLocks noGrp="1"/>
          </p:cNvSpPr>
          <p:nvPr>
            <p:ph type="title"/>
          </p:nvPr>
        </p:nvSpPr>
        <p:spPr/>
        <p:txBody>
          <a:bodyPr/>
          <a:lstStyle/>
          <a:p>
            <a:r>
              <a:rPr lang="en-US" dirty="0" smtClean="0"/>
              <a:t>Exposure</a:t>
            </a:r>
            <a:endParaRPr lang="en-US" dirty="0"/>
          </a:p>
        </p:txBody>
      </p:sp>
      <p:sp>
        <p:nvSpPr>
          <p:cNvPr id="7" name="Content Placeholder 6"/>
          <p:cNvSpPr>
            <a:spLocks noGrp="1"/>
          </p:cNvSpPr>
          <p:nvPr>
            <p:ph idx="1"/>
          </p:nvPr>
        </p:nvSpPr>
        <p:spPr>
          <a:xfrm>
            <a:off x="457200" y="5029200"/>
            <a:ext cx="8534400" cy="1828800"/>
          </a:xfrm>
        </p:spPr>
        <p:txBody>
          <a:bodyPr/>
          <a:lstStyle/>
          <a:p>
            <a:r>
              <a:rPr lang="en-CA" b="1" dirty="0" smtClean="0">
                <a:solidFill>
                  <a:srgbClr val="FFFFFF"/>
                </a:solidFill>
                <a:cs typeface="Times New Roman Bold"/>
              </a:rPr>
              <a:t>Exposure</a:t>
            </a:r>
            <a:r>
              <a:rPr lang="en-CA" dirty="0" smtClean="0">
                <a:solidFill>
                  <a:srgbClr val="FFFFFF"/>
                </a:solidFill>
                <a:cs typeface="Times New Roman"/>
              </a:rPr>
              <a:t> is the amount of light used to take a picture.</a:t>
            </a:r>
          </a:p>
          <a:p>
            <a:r>
              <a:rPr lang="en-CA" dirty="0" smtClean="0">
                <a:solidFill>
                  <a:srgbClr val="FFFFFF"/>
                </a:solidFill>
                <a:cs typeface="Times New Roman"/>
              </a:rPr>
              <a:t>Over-Exposure = Picture is to light</a:t>
            </a:r>
          </a:p>
          <a:p>
            <a:r>
              <a:rPr lang="en-CA" dirty="0" smtClean="0">
                <a:solidFill>
                  <a:srgbClr val="FFFFFF"/>
                </a:solidFill>
                <a:cs typeface="Times New Roman"/>
              </a:rPr>
              <a:t>Under-Exposure = Picture is to dark</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300" y="889000"/>
            <a:ext cx="65" cy="897682"/>
          </a:xfrm>
          <a:prstGeom prst="rect">
            <a:avLst/>
          </a:prstGeom>
          <a:noFill/>
        </p:spPr>
        <p:txBody>
          <a:bodyPr vert="horz" wrap="none" lIns="0" tIns="0" rIns="0" bIns="0" rtlCol="0">
            <a:spAutoFit/>
          </a:bodyPr>
          <a:lstStyle/>
          <a:p>
            <a:pPr>
              <a:lnSpc>
                <a:spcPts val="3450"/>
              </a:lnSpc>
            </a:pPr>
            <a:endParaRPr lang="en-CA" sz="3000" dirty="0" smtClean="0">
              <a:solidFill>
                <a:srgbClr val="FFFFFF"/>
              </a:solidFill>
              <a:latin typeface="Times New Roman"/>
              <a:cs typeface="Times New Roman"/>
            </a:endParaRPr>
          </a:p>
          <a:p>
            <a:pPr>
              <a:lnSpc>
                <a:spcPts val="3450"/>
              </a:lnSpc>
            </a:pPr>
            <a:endParaRPr lang="en-CA" sz="3000" dirty="0">
              <a:solidFill>
                <a:srgbClr val="000000"/>
              </a:solidFill>
            </a:endParaRPr>
          </a:p>
        </p:txBody>
      </p:sp>
      <p:sp>
        <p:nvSpPr>
          <p:cNvPr id="5" name="Title 4"/>
          <p:cNvSpPr>
            <a:spLocks noGrp="1"/>
          </p:cNvSpPr>
          <p:nvPr>
            <p:ph type="title"/>
          </p:nvPr>
        </p:nvSpPr>
        <p:spPr/>
        <p:txBody>
          <a:bodyPr>
            <a:normAutofit/>
          </a:bodyPr>
          <a:lstStyle/>
          <a:p>
            <a:r>
              <a:rPr lang="en-US" dirty="0" smtClean="0"/>
              <a:t>Exposure</a:t>
            </a:r>
            <a:endParaRPr lang="en-US" dirty="0"/>
          </a:p>
        </p:txBody>
      </p:sp>
      <p:sp>
        <p:nvSpPr>
          <p:cNvPr id="8" name="Content Placeholder 7"/>
          <p:cNvSpPr>
            <a:spLocks noGrp="1"/>
          </p:cNvSpPr>
          <p:nvPr>
            <p:ph idx="1"/>
          </p:nvPr>
        </p:nvSpPr>
        <p:spPr>
          <a:xfrm>
            <a:off x="457200" y="2209801"/>
            <a:ext cx="8534400" cy="1295400"/>
          </a:xfrm>
        </p:spPr>
        <p:txBody>
          <a:bodyPr/>
          <a:lstStyle/>
          <a:p>
            <a:r>
              <a:rPr lang="en-CA" dirty="0" smtClean="0">
                <a:solidFill>
                  <a:srgbClr val="FFFFFF"/>
                </a:solidFill>
                <a:cs typeface="Times New Roman"/>
              </a:rPr>
              <a:t>Exposure is controlled by the aperture and the shutter</a:t>
            </a:r>
            <a:r>
              <a:rPr lang="en-US" dirty="0" smtClean="0">
                <a:solidFill>
                  <a:srgbClr val="FFFFFF"/>
                </a:solidFill>
                <a:cs typeface="Times New Roman"/>
              </a:rPr>
              <a:t>.</a:t>
            </a:r>
            <a:endParaRPr lang="en-US" dirty="0" smtClean="0"/>
          </a:p>
        </p:txBody>
      </p:sp>
      <p:pic>
        <p:nvPicPr>
          <p:cNvPr id="9" name="Content Placeholder 6"/>
          <p:cNvPicPr>
            <a:picLocks noChangeAspect="1"/>
          </p:cNvPicPr>
          <p:nvPr/>
        </p:nvPicPr>
        <p:blipFill>
          <a:blip r:embed="rId2" cstate="print"/>
          <a:srcRect l="9658" t="25956" r="9457" b="8048"/>
          <a:stretch>
            <a:fillRect/>
          </a:stretch>
        </p:blipFill>
        <p:spPr>
          <a:xfrm>
            <a:off x="2133600" y="3048000"/>
            <a:ext cx="5105400" cy="31242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rcRect l="22500" t="11132" r="21667" b="51020"/>
          <a:stretch>
            <a:fillRect/>
          </a:stretch>
        </p:blipFill>
        <p:spPr>
          <a:xfrm>
            <a:off x="152400" y="1066800"/>
            <a:ext cx="8859370" cy="44958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l="1667" t="53432" r="50833" b="3154"/>
          <a:stretch>
            <a:fillRect/>
          </a:stretch>
        </p:blipFill>
        <p:spPr>
          <a:xfrm>
            <a:off x="152399" y="609600"/>
            <a:ext cx="8798169" cy="60198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l="50833" t="53432" r="833" b="3154"/>
          <a:stretch>
            <a:fillRect/>
          </a:stretch>
        </p:blipFill>
        <p:spPr>
          <a:xfrm>
            <a:off x="152400" y="685800"/>
            <a:ext cx="8839200" cy="59436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cstate="print"/>
          <a:srcRect l="12500" t="38961" r="12500" b="3154"/>
          <a:stretch>
            <a:fillRect/>
          </a:stretch>
        </p:blipFill>
        <p:spPr>
          <a:xfrm>
            <a:off x="1143000" y="2667000"/>
            <a:ext cx="6858000" cy="3962400"/>
          </a:xfrm>
          <a:prstGeom prst="rect">
            <a:avLst/>
          </a:prstGeom>
        </p:spPr>
      </p:pic>
      <p:sp>
        <p:nvSpPr>
          <p:cNvPr id="7" name="Title 6"/>
          <p:cNvSpPr>
            <a:spLocks noGrp="1"/>
          </p:cNvSpPr>
          <p:nvPr>
            <p:ph type="title"/>
          </p:nvPr>
        </p:nvSpPr>
        <p:spPr/>
        <p:txBody>
          <a:bodyPr/>
          <a:lstStyle/>
          <a:p>
            <a:r>
              <a:rPr lang="en-US" dirty="0" smtClean="0"/>
              <a:t>ISO</a:t>
            </a:r>
            <a:endParaRPr lang="en-US" dirty="0"/>
          </a:p>
        </p:txBody>
      </p:sp>
      <p:sp>
        <p:nvSpPr>
          <p:cNvPr id="8" name="Content Placeholder 7"/>
          <p:cNvSpPr>
            <a:spLocks noGrp="1"/>
          </p:cNvSpPr>
          <p:nvPr>
            <p:ph idx="1"/>
          </p:nvPr>
        </p:nvSpPr>
        <p:spPr>
          <a:xfrm>
            <a:off x="914400" y="1371601"/>
            <a:ext cx="7780635" cy="1905000"/>
          </a:xfrm>
        </p:spPr>
        <p:txBody>
          <a:bodyPr/>
          <a:lstStyle/>
          <a:p>
            <a:r>
              <a:rPr lang="en-CA" dirty="0" smtClean="0">
                <a:solidFill>
                  <a:srgbClr val="FFFFFF"/>
                </a:solidFill>
                <a:latin typeface="Times New Roman"/>
                <a:cs typeface="Times New Roman"/>
              </a:rPr>
              <a:t>ISO adjusts the cameras sensitivity to light.</a:t>
            </a:r>
          </a:p>
          <a:p>
            <a:r>
              <a:rPr lang="en-CA" dirty="0" smtClean="0">
                <a:solidFill>
                  <a:srgbClr val="FFFFFF"/>
                </a:solidFill>
                <a:latin typeface="Times New Roman"/>
                <a:cs typeface="Times New Roman"/>
              </a:rPr>
              <a:t>The higher the ISO, the less light is needed.</a:t>
            </a:r>
          </a:p>
          <a:p>
            <a:r>
              <a:rPr lang="en-CA" dirty="0" smtClean="0">
                <a:solidFill>
                  <a:srgbClr val="FFFFFF"/>
                </a:solidFill>
                <a:latin typeface="Times New Roman"/>
                <a:cs typeface="Times New Roman"/>
              </a:rPr>
              <a:t>The higher the ISO, the higher the image noise</a:t>
            </a:r>
            <a:r>
              <a:rPr lang="en-CA" sz="3200" dirty="0" smtClean="0">
                <a:solidFill>
                  <a:srgbClr val="FFFFFF"/>
                </a:solidFill>
                <a:latin typeface="Times New Roman"/>
                <a:cs typeface="Times New Roman"/>
              </a:rPr>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69167" t="4453" r="5000" b="66605"/>
          <a:stretch>
            <a:fillRect/>
          </a:stretch>
        </p:blipFill>
        <p:spPr>
          <a:xfrm>
            <a:off x="6324600" y="304800"/>
            <a:ext cx="2362200" cy="1981200"/>
          </a:xfrm>
          <a:prstGeom prst="rect">
            <a:avLst/>
          </a:prstGeom>
        </p:spPr>
      </p:pic>
      <p:sp>
        <p:nvSpPr>
          <p:cNvPr id="9" name="TextBox 2"/>
          <p:cNvSpPr txBox="1"/>
          <p:nvPr/>
        </p:nvSpPr>
        <p:spPr>
          <a:xfrm>
            <a:off x="393700" y="1143000"/>
            <a:ext cx="228600" cy="647700"/>
          </a:xfrm>
          <a:prstGeom prst="rect">
            <a:avLst/>
          </a:prstGeom>
          <a:noFill/>
        </p:spPr>
        <p:txBody>
          <a:bodyPr vert="horz" wrap="none" lIns="0" tIns="0" rIns="0" bIns="0" rtlCol="0">
            <a:spAutoFit/>
          </a:bodyPr>
          <a:lstStyle/>
          <a:p>
            <a:pPr>
              <a:lnSpc>
                <a:spcPts val="3400"/>
              </a:lnSpc>
            </a:pPr>
            <a:r>
              <a:rPr lang="en-CA" sz="3000" dirty="0" smtClean="0">
                <a:solidFill>
                  <a:srgbClr val="FFFFFF"/>
                </a:solidFill>
                <a:latin typeface="Arial"/>
                <a:cs typeface="Arial"/>
              </a:rPr>
              <a:t>•</a:t>
            </a:r>
          </a:p>
          <a:p>
            <a:pPr>
              <a:lnSpc>
                <a:spcPts val="3450"/>
              </a:lnSpc>
            </a:pPr>
            <a:endParaRPr lang="en-CA" sz="3000" dirty="0">
              <a:solidFill>
                <a:srgbClr val="000000"/>
              </a:solidFill>
            </a:endParaRPr>
          </a:p>
        </p:txBody>
      </p:sp>
      <p:sp>
        <p:nvSpPr>
          <p:cNvPr id="3" name="TextBox 3"/>
          <p:cNvSpPr txBox="1"/>
          <p:nvPr/>
        </p:nvSpPr>
        <p:spPr>
          <a:xfrm>
            <a:off x="736600" y="1143000"/>
            <a:ext cx="65" cy="884858"/>
          </a:xfrm>
          <a:prstGeom prst="rect">
            <a:avLst/>
          </a:prstGeom>
          <a:noFill/>
        </p:spPr>
        <p:txBody>
          <a:bodyPr vert="horz" wrap="none" lIns="0" tIns="0" rIns="0" bIns="0" rtlCol="0">
            <a:spAutoFit/>
          </a:bodyPr>
          <a:lstStyle/>
          <a:p>
            <a:pPr>
              <a:lnSpc>
                <a:spcPts val="3400"/>
              </a:lnSpc>
            </a:pPr>
            <a:endParaRPr lang="en-CA" sz="3000" dirty="0" smtClean="0">
              <a:solidFill>
                <a:srgbClr val="FFFFFF"/>
              </a:solidFill>
              <a:latin typeface="Times New Roman"/>
              <a:cs typeface="Times New Roman"/>
            </a:endParaRPr>
          </a:p>
          <a:p>
            <a:pPr>
              <a:lnSpc>
                <a:spcPts val="3450"/>
              </a:lnSpc>
            </a:pPr>
            <a:endParaRPr lang="en-CA" sz="3000" dirty="0">
              <a:solidFill>
                <a:srgbClr val="000000"/>
              </a:solidFill>
            </a:endParaRPr>
          </a:p>
        </p:txBody>
      </p:sp>
      <p:pic>
        <p:nvPicPr>
          <p:cNvPr id="10" name="Picture 9"/>
          <p:cNvPicPr>
            <a:picLocks/>
          </p:cNvPicPr>
          <p:nvPr/>
        </p:nvPicPr>
        <p:blipFill>
          <a:blip r:embed="rId2" cstate="print"/>
          <a:srcRect l="69167" t="37848" r="4167" b="30983"/>
          <a:stretch>
            <a:fillRect/>
          </a:stretch>
        </p:blipFill>
        <p:spPr>
          <a:xfrm>
            <a:off x="6324600" y="2590800"/>
            <a:ext cx="2438400" cy="2133600"/>
          </a:xfrm>
          <a:prstGeom prst="rect">
            <a:avLst/>
          </a:prstGeom>
        </p:spPr>
      </p:pic>
      <p:pic>
        <p:nvPicPr>
          <p:cNvPr id="11" name="Picture 10"/>
          <p:cNvPicPr>
            <a:picLocks/>
          </p:cNvPicPr>
          <p:nvPr/>
        </p:nvPicPr>
        <p:blipFill>
          <a:blip r:embed="rId2" cstate="print"/>
          <a:srcRect l="69167" t="74583" r="4167" b="4267"/>
          <a:stretch>
            <a:fillRect/>
          </a:stretch>
        </p:blipFill>
        <p:spPr>
          <a:xfrm>
            <a:off x="6324600" y="5105400"/>
            <a:ext cx="2438400" cy="1447800"/>
          </a:xfrm>
          <a:prstGeom prst="rect">
            <a:avLst/>
          </a:prstGeom>
        </p:spPr>
      </p:pic>
      <p:sp>
        <p:nvSpPr>
          <p:cNvPr id="12" name="Title 11"/>
          <p:cNvSpPr>
            <a:spLocks noGrp="1"/>
          </p:cNvSpPr>
          <p:nvPr>
            <p:ph type="title"/>
          </p:nvPr>
        </p:nvSpPr>
        <p:spPr>
          <a:xfrm>
            <a:off x="1365195" y="527605"/>
            <a:ext cx="4883205" cy="763525"/>
          </a:xfrm>
        </p:spPr>
        <p:txBody>
          <a:bodyPr/>
          <a:lstStyle/>
          <a:p>
            <a:r>
              <a:rPr lang="en-US" dirty="0" smtClean="0"/>
              <a:t>Light</a:t>
            </a:r>
            <a:endParaRPr lang="en-US" dirty="0"/>
          </a:p>
        </p:txBody>
      </p:sp>
      <p:sp>
        <p:nvSpPr>
          <p:cNvPr id="13" name="Content Placeholder 12"/>
          <p:cNvSpPr>
            <a:spLocks noGrp="1"/>
          </p:cNvSpPr>
          <p:nvPr>
            <p:ph idx="1"/>
          </p:nvPr>
        </p:nvSpPr>
        <p:spPr>
          <a:xfrm>
            <a:off x="533401" y="1752600"/>
            <a:ext cx="5638800" cy="4724400"/>
          </a:xfrm>
        </p:spPr>
        <p:txBody>
          <a:bodyPr>
            <a:normAutofit/>
          </a:bodyPr>
          <a:lstStyle/>
          <a:p>
            <a:r>
              <a:rPr lang="en-CA" b="1" dirty="0" smtClean="0">
                <a:solidFill>
                  <a:srgbClr val="FFFFFF"/>
                </a:solidFill>
                <a:cs typeface="Times New Roman Bold"/>
              </a:rPr>
              <a:t>“Natural” Light </a:t>
            </a:r>
            <a:r>
              <a:rPr lang="en-CA" dirty="0" smtClean="0">
                <a:solidFill>
                  <a:srgbClr val="FFFFFF"/>
                </a:solidFill>
                <a:cs typeface="Times New Roman"/>
              </a:rPr>
              <a:t>- light from the Sun (inside or outside).</a:t>
            </a:r>
          </a:p>
          <a:p>
            <a:r>
              <a:rPr lang="en-CA" b="1" dirty="0" smtClean="0">
                <a:solidFill>
                  <a:srgbClr val="FFFFFF"/>
                </a:solidFill>
                <a:cs typeface="Times New Roman Bold"/>
              </a:rPr>
              <a:t>“Ambient” Light </a:t>
            </a:r>
            <a:r>
              <a:rPr lang="en-CA" dirty="0" smtClean="0">
                <a:solidFill>
                  <a:srgbClr val="FFFFFF"/>
                </a:solidFill>
                <a:cs typeface="Times New Roman"/>
              </a:rPr>
              <a:t>- natural or</a:t>
            </a:r>
            <a:r>
              <a:rPr lang="en-CA" dirty="0" smtClean="0">
                <a:solidFill>
                  <a:srgbClr val="000000"/>
                </a:solidFill>
              </a:rPr>
              <a:t/>
            </a:r>
            <a:br>
              <a:rPr lang="en-CA" dirty="0" smtClean="0">
                <a:solidFill>
                  <a:srgbClr val="000000"/>
                </a:solidFill>
              </a:rPr>
            </a:br>
            <a:r>
              <a:rPr lang="en-CA" dirty="0" smtClean="0">
                <a:solidFill>
                  <a:srgbClr val="FFFFFF"/>
                </a:solidFill>
                <a:cs typeface="Times New Roman"/>
              </a:rPr>
              <a:t>artificial lighting that exists at the scene without a flash or other photographic lights.</a:t>
            </a:r>
          </a:p>
          <a:p>
            <a:r>
              <a:rPr lang="en-CA" b="1" dirty="0" smtClean="0">
                <a:solidFill>
                  <a:srgbClr val="FFFFFF"/>
                </a:solidFill>
                <a:cs typeface="Times New Roman Bold"/>
              </a:rPr>
              <a:t>“Flash”</a:t>
            </a:r>
            <a:r>
              <a:rPr lang="en-CA" dirty="0" smtClean="0">
                <a:solidFill>
                  <a:srgbClr val="FFFFFF"/>
                </a:solidFill>
                <a:cs typeface="Times New Roman"/>
              </a:rPr>
              <a:t> - a brief high intensity</a:t>
            </a:r>
            <a:r>
              <a:rPr lang="en-CA" dirty="0" smtClean="0">
                <a:solidFill>
                  <a:srgbClr val="000000"/>
                </a:solidFill>
              </a:rPr>
              <a:t/>
            </a:r>
            <a:br>
              <a:rPr lang="en-CA" dirty="0" smtClean="0">
                <a:solidFill>
                  <a:srgbClr val="000000"/>
                </a:solidFill>
              </a:rPr>
            </a:br>
            <a:r>
              <a:rPr lang="en-CA" dirty="0" smtClean="0">
                <a:solidFill>
                  <a:srgbClr val="FFFFFF"/>
                </a:solidFill>
                <a:cs typeface="Times New Roman"/>
              </a:rPr>
              <a:t>artificial light used to illuminate photographs at close range.</a:t>
            </a:r>
          </a:p>
          <a:p>
            <a:endParaRPr lang="en-CA" dirty="0" smtClean="0">
              <a:solidFill>
                <a:srgbClr val="FFFFFF"/>
              </a:solidFill>
              <a:cs typeface="Times New Roman"/>
            </a:endParaRPr>
          </a:p>
          <a:p>
            <a:endParaRPr lang="en-CA" dirty="0" smtClean="0">
              <a:solidFill>
                <a:srgbClr val="FFFFFF"/>
              </a:solidFill>
              <a:latin typeface="Times New Roman"/>
              <a:cs typeface="Times New Roman"/>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1000"/>
                                        <p:tgtEl>
                                          <p:spTgt spid="1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1000"/>
                                        <p:tgtEl>
                                          <p:spTgt spid="1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0"/>
            <a:ext cx="4953000" cy="792162"/>
          </a:xfrm>
        </p:spPr>
        <p:txBody>
          <a:bodyPr>
            <a:normAutofit/>
          </a:bodyPr>
          <a:lstStyle/>
          <a:p>
            <a:r>
              <a:rPr lang="en-US" sz="3600" dirty="0" smtClean="0">
                <a:solidFill>
                  <a:schemeClr val="bg1"/>
                </a:solidFill>
              </a:rPr>
              <a:t>Types of Natural Light</a:t>
            </a:r>
            <a:endParaRPr lang="en-US" sz="3600" dirty="0">
              <a:solidFill>
                <a:schemeClr val="bg1"/>
              </a:solidFill>
            </a:endParaRPr>
          </a:p>
        </p:txBody>
      </p:sp>
      <p:sp>
        <p:nvSpPr>
          <p:cNvPr id="4" name="Rectangle 3"/>
          <p:cNvSpPr/>
          <p:nvPr/>
        </p:nvSpPr>
        <p:spPr>
          <a:xfrm>
            <a:off x="1524000" y="990600"/>
            <a:ext cx="7391400" cy="786562"/>
          </a:xfrm>
          <a:prstGeom prst="rect">
            <a:avLst/>
          </a:prstGeom>
        </p:spPr>
        <p:txBody>
          <a:bodyPr wrap="square">
            <a:spAutoFit/>
          </a:bodyPr>
          <a:lstStyle/>
          <a:p>
            <a:pPr>
              <a:lnSpc>
                <a:spcPts val="1800"/>
              </a:lnSpc>
            </a:pPr>
            <a:r>
              <a:rPr lang="en-CA" sz="1802" dirty="0" smtClean="0">
                <a:solidFill>
                  <a:srgbClr val="FFFFFF"/>
                </a:solidFill>
                <a:cs typeface="Times New Roman"/>
              </a:rPr>
              <a:t>CLEAR MIDDAY SUNSHINE - Primarily comprised of direct, </a:t>
            </a:r>
            <a:r>
              <a:rPr lang="en-CA" dirty="0" smtClean="0">
                <a:solidFill>
                  <a:srgbClr val="FFFFFF"/>
                </a:solidFill>
                <a:cs typeface="Times New Roman"/>
              </a:rPr>
              <a:t>downward sunlight. The hardest and most neutrally-</a:t>
            </a:r>
            <a:r>
              <a:rPr lang="en-CA" dirty="0" err="1" smtClean="0">
                <a:solidFill>
                  <a:srgbClr val="FFFFFF"/>
                </a:solidFill>
                <a:cs typeface="Times New Roman"/>
              </a:rPr>
              <a:t>colored</a:t>
            </a:r>
            <a:r>
              <a:rPr lang="en-CA" dirty="0" smtClean="0">
                <a:solidFill>
                  <a:srgbClr val="FFFFFF"/>
                </a:solidFill>
                <a:cs typeface="Times New Roman"/>
              </a:rPr>
              <a:t> lighting of any time of day, and typically is the least desirable natural light. </a:t>
            </a:r>
            <a:endParaRPr lang="en-CA" sz="1802" dirty="0">
              <a:solidFill>
                <a:srgbClr val="000000"/>
              </a:solidFill>
            </a:endParaRPr>
          </a:p>
        </p:txBody>
      </p:sp>
      <p:grpSp>
        <p:nvGrpSpPr>
          <p:cNvPr id="9" name="Group 8"/>
          <p:cNvGrpSpPr/>
          <p:nvPr/>
        </p:nvGrpSpPr>
        <p:grpSpPr>
          <a:xfrm>
            <a:off x="228600" y="838200"/>
            <a:ext cx="1143000" cy="5715000"/>
            <a:chOff x="228600" y="838200"/>
            <a:chExt cx="1143000" cy="5715000"/>
          </a:xfrm>
        </p:grpSpPr>
        <p:pic>
          <p:nvPicPr>
            <p:cNvPr id="3" name="Picture 2"/>
            <p:cNvPicPr>
              <a:picLocks/>
            </p:cNvPicPr>
            <p:nvPr/>
          </p:nvPicPr>
          <p:blipFill>
            <a:blip r:embed="rId2" cstate="print"/>
            <a:srcRect l="10000" t="2226" r="77500" b="81076"/>
            <a:stretch>
              <a:fillRect/>
            </a:stretch>
          </p:blipFill>
          <p:spPr>
            <a:xfrm>
              <a:off x="228600" y="838200"/>
              <a:ext cx="1143000" cy="1143000"/>
            </a:xfrm>
            <a:prstGeom prst="rect">
              <a:avLst/>
            </a:prstGeom>
          </p:spPr>
        </p:pic>
        <p:pic>
          <p:nvPicPr>
            <p:cNvPr id="5" name="Picture 4"/>
            <p:cNvPicPr>
              <a:picLocks/>
            </p:cNvPicPr>
            <p:nvPr/>
          </p:nvPicPr>
          <p:blipFill>
            <a:blip r:embed="rId2" cstate="print"/>
            <a:srcRect l="10000" t="22263" r="77500" b="61039"/>
            <a:stretch>
              <a:fillRect/>
            </a:stretch>
          </p:blipFill>
          <p:spPr>
            <a:xfrm>
              <a:off x="228600" y="1981200"/>
              <a:ext cx="1143000" cy="1143000"/>
            </a:xfrm>
            <a:prstGeom prst="rect">
              <a:avLst/>
            </a:prstGeom>
          </p:spPr>
        </p:pic>
        <p:pic>
          <p:nvPicPr>
            <p:cNvPr id="6" name="Picture 5"/>
            <p:cNvPicPr>
              <a:picLocks/>
            </p:cNvPicPr>
            <p:nvPr/>
          </p:nvPicPr>
          <p:blipFill>
            <a:blip r:embed="rId2" cstate="print"/>
            <a:srcRect l="10000" t="41187" r="77500" b="42115"/>
            <a:stretch>
              <a:fillRect/>
            </a:stretch>
          </p:blipFill>
          <p:spPr>
            <a:xfrm>
              <a:off x="228600" y="3124200"/>
              <a:ext cx="1143000" cy="1143000"/>
            </a:xfrm>
            <a:prstGeom prst="rect">
              <a:avLst/>
            </a:prstGeom>
          </p:spPr>
        </p:pic>
        <p:pic>
          <p:nvPicPr>
            <p:cNvPr id="7" name="Picture 6"/>
            <p:cNvPicPr>
              <a:picLocks/>
            </p:cNvPicPr>
            <p:nvPr/>
          </p:nvPicPr>
          <p:blipFill>
            <a:blip r:embed="rId2" cstate="print"/>
            <a:srcRect l="10000" t="61224" r="77500" b="22078"/>
            <a:stretch>
              <a:fillRect/>
            </a:stretch>
          </p:blipFill>
          <p:spPr>
            <a:xfrm>
              <a:off x="228600" y="4267200"/>
              <a:ext cx="1143000" cy="1143000"/>
            </a:xfrm>
            <a:prstGeom prst="rect">
              <a:avLst/>
            </a:prstGeom>
          </p:spPr>
        </p:pic>
        <p:pic>
          <p:nvPicPr>
            <p:cNvPr id="8" name="Picture 7"/>
            <p:cNvPicPr>
              <a:picLocks/>
            </p:cNvPicPr>
            <p:nvPr/>
          </p:nvPicPr>
          <p:blipFill>
            <a:blip r:embed="rId2" cstate="print"/>
            <a:srcRect l="10000" t="81261" r="77500" b="2041"/>
            <a:stretch>
              <a:fillRect/>
            </a:stretch>
          </p:blipFill>
          <p:spPr>
            <a:xfrm>
              <a:off x="228600" y="5410200"/>
              <a:ext cx="1143000" cy="1143000"/>
            </a:xfrm>
            <a:prstGeom prst="rect">
              <a:avLst/>
            </a:prstGeom>
          </p:spPr>
        </p:pic>
      </p:grpSp>
      <p:sp>
        <p:nvSpPr>
          <p:cNvPr id="10" name="Rectangle 9"/>
          <p:cNvSpPr/>
          <p:nvPr/>
        </p:nvSpPr>
        <p:spPr>
          <a:xfrm>
            <a:off x="1524000" y="2057400"/>
            <a:ext cx="7467600" cy="900246"/>
          </a:xfrm>
          <a:prstGeom prst="rect">
            <a:avLst/>
          </a:prstGeom>
        </p:spPr>
        <p:txBody>
          <a:bodyPr wrap="square">
            <a:spAutoFit/>
          </a:bodyPr>
          <a:lstStyle/>
          <a:p>
            <a:pPr>
              <a:lnSpc>
                <a:spcPts val="2100"/>
              </a:lnSpc>
            </a:pPr>
            <a:r>
              <a:rPr lang="en-CA" dirty="0" smtClean="0">
                <a:solidFill>
                  <a:srgbClr val="FFFFFF"/>
                </a:solidFill>
                <a:cs typeface="Times New Roman"/>
              </a:rPr>
              <a:t>MID-MORNING  &amp; EVENING - Mid-morning and Evening light </a:t>
            </a:r>
            <a:r>
              <a:rPr lang="en-CA" sz="1802" dirty="0" smtClean="0">
                <a:solidFill>
                  <a:srgbClr val="FFFFFF"/>
                </a:solidFill>
                <a:cs typeface="Times New Roman"/>
              </a:rPr>
              <a:t>becomes slightly warmer, and begins to cast noticeable shadows </a:t>
            </a:r>
            <a:r>
              <a:rPr lang="en-CA" dirty="0" smtClean="0">
                <a:solidFill>
                  <a:srgbClr val="FFFFFF"/>
                </a:solidFill>
                <a:cs typeface="Times New Roman"/>
              </a:rPr>
              <a:t>making subjects often appear much more three dimensional.</a:t>
            </a:r>
          </a:p>
        </p:txBody>
      </p:sp>
      <p:sp>
        <p:nvSpPr>
          <p:cNvPr id="11" name="Rectangle 10"/>
          <p:cNvSpPr/>
          <p:nvPr/>
        </p:nvSpPr>
        <p:spPr>
          <a:xfrm>
            <a:off x="1524000" y="3200400"/>
            <a:ext cx="7391400" cy="923971"/>
          </a:xfrm>
          <a:prstGeom prst="rect">
            <a:avLst/>
          </a:prstGeom>
        </p:spPr>
        <p:txBody>
          <a:bodyPr wrap="square">
            <a:spAutoFit/>
          </a:bodyPr>
          <a:lstStyle/>
          <a:p>
            <a:r>
              <a:rPr lang="en-CA" dirty="0" smtClean="0">
                <a:solidFill>
                  <a:srgbClr val="FFFFFF"/>
                </a:solidFill>
                <a:cs typeface="Times New Roman"/>
              </a:rPr>
              <a:t>SUNRISE/SUNSET (GOLDEN HOUR) - The hour just after sunrise </a:t>
            </a:r>
            <a:r>
              <a:rPr lang="en-CA" sz="1802" dirty="0" smtClean="0">
                <a:solidFill>
                  <a:srgbClr val="FFFFFF"/>
                </a:solidFill>
                <a:cs typeface="Times New Roman"/>
              </a:rPr>
              <a:t>or just before sunset provides very desirable light characterized by</a:t>
            </a:r>
            <a:r>
              <a:rPr lang="en-US" sz="1802" dirty="0" smtClean="0">
                <a:solidFill>
                  <a:srgbClr val="FFFFFF"/>
                </a:solidFill>
                <a:cs typeface="Times New Roman"/>
              </a:rPr>
              <a:t> </a:t>
            </a:r>
            <a:r>
              <a:rPr lang="en-CA" dirty="0" smtClean="0">
                <a:solidFill>
                  <a:srgbClr val="FFFFFF"/>
                </a:solidFill>
                <a:cs typeface="Times New Roman"/>
              </a:rPr>
              <a:t>horizontal light that casts long shadows and gives subjects a warm</a:t>
            </a:r>
            <a:r>
              <a:rPr lang="en-CA" dirty="0" smtClean="0">
                <a:solidFill>
                  <a:srgbClr val="000000"/>
                </a:solidFill>
                <a:cs typeface="Times New Roman"/>
              </a:rPr>
              <a:t> </a:t>
            </a:r>
            <a:r>
              <a:rPr lang="en-CA" dirty="0" smtClean="0">
                <a:solidFill>
                  <a:srgbClr val="FFFFFF"/>
                </a:solidFill>
                <a:cs typeface="Times New Roman"/>
              </a:rPr>
              <a:t>glow and depth.</a:t>
            </a:r>
            <a:endParaRPr lang="en-CA" sz="1802" dirty="0" smtClean="0">
              <a:solidFill>
                <a:srgbClr val="FFFFFF"/>
              </a:solidFill>
              <a:cs typeface="Times New Roman"/>
            </a:endParaRPr>
          </a:p>
        </p:txBody>
      </p:sp>
      <p:sp>
        <p:nvSpPr>
          <p:cNvPr id="12" name="Rectangle 11"/>
          <p:cNvSpPr/>
          <p:nvPr/>
        </p:nvSpPr>
        <p:spPr>
          <a:xfrm>
            <a:off x="1524000" y="4267200"/>
            <a:ext cx="7315200" cy="1200970"/>
          </a:xfrm>
          <a:prstGeom prst="rect">
            <a:avLst/>
          </a:prstGeom>
        </p:spPr>
        <p:txBody>
          <a:bodyPr wrap="square">
            <a:spAutoFit/>
          </a:bodyPr>
          <a:lstStyle/>
          <a:p>
            <a:r>
              <a:rPr lang="en-CA" dirty="0" smtClean="0">
                <a:solidFill>
                  <a:srgbClr val="FFFFFF"/>
                </a:solidFill>
                <a:cs typeface="Times New Roman"/>
              </a:rPr>
              <a:t>TWILIGHT, DAWN &amp; DUSK - The half hour before sunrise or after sunset while the sky is still light but without direct sunlight. This light </a:t>
            </a:r>
            <a:r>
              <a:rPr lang="en-CA" sz="1802" dirty="0" smtClean="0">
                <a:solidFill>
                  <a:srgbClr val="FFFFFF"/>
                </a:solidFill>
                <a:cs typeface="Times New Roman"/>
              </a:rPr>
              <a:t>produces soft, </a:t>
            </a:r>
            <a:r>
              <a:rPr lang="en-CA" sz="1802" dirty="0" err="1" smtClean="0">
                <a:solidFill>
                  <a:srgbClr val="FFFFFF"/>
                </a:solidFill>
                <a:cs typeface="Times New Roman"/>
              </a:rPr>
              <a:t>multicolored</a:t>
            </a:r>
            <a:r>
              <a:rPr lang="en-CA" sz="1802" dirty="0" smtClean="0">
                <a:solidFill>
                  <a:srgbClr val="FFFFFF"/>
                </a:solidFill>
                <a:cs typeface="Times New Roman"/>
              </a:rPr>
              <a:t> lighting, from warm and reddish to cool </a:t>
            </a:r>
            <a:r>
              <a:rPr lang="en-CA" dirty="0" smtClean="0">
                <a:solidFill>
                  <a:srgbClr val="FFFFFF"/>
                </a:solidFill>
                <a:cs typeface="Times New Roman"/>
              </a:rPr>
              <a:t>blue or purple, that gives a calm, peaceful mood to subjects.</a:t>
            </a:r>
            <a:endParaRPr lang="en-US" dirty="0"/>
          </a:p>
        </p:txBody>
      </p:sp>
      <p:sp>
        <p:nvSpPr>
          <p:cNvPr id="13" name="Rectangle 12"/>
          <p:cNvSpPr/>
          <p:nvPr/>
        </p:nvSpPr>
        <p:spPr>
          <a:xfrm>
            <a:off x="1524000" y="5486400"/>
            <a:ext cx="7391400" cy="923971"/>
          </a:xfrm>
          <a:prstGeom prst="rect">
            <a:avLst/>
          </a:prstGeom>
        </p:spPr>
        <p:txBody>
          <a:bodyPr wrap="square">
            <a:spAutoFit/>
          </a:bodyPr>
          <a:lstStyle/>
          <a:p>
            <a:r>
              <a:rPr lang="en-CA" dirty="0" smtClean="0">
                <a:solidFill>
                  <a:srgbClr val="FFFFFF"/>
                </a:solidFill>
                <a:cs typeface="Times New Roman"/>
              </a:rPr>
              <a:t>SHADE &amp; OVERCAST SUNLIGHT - Typically has a cool, soft appearance, since the source of such light is spread across the entire </a:t>
            </a:r>
            <a:r>
              <a:rPr lang="en-CA" sz="1802" dirty="0" smtClean="0">
                <a:solidFill>
                  <a:srgbClr val="FFFFFF"/>
                </a:solidFill>
                <a:cs typeface="Times New Roman"/>
              </a:rPr>
              <a:t>sky, and doesn't include any direct sunlight.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
            <a:ext cx="9144000" cy="1500173"/>
          </a:xfrm>
        </p:spPr>
        <p:txBody>
          <a:bodyPr/>
          <a:lstStyle/>
          <a:p>
            <a:r>
              <a:rPr lang="en-US" dirty="0" smtClean="0">
                <a:solidFill>
                  <a:schemeClr val="bg1"/>
                </a:solidFill>
              </a:rPr>
              <a:t>Photography Merit Badge Requirements</a:t>
            </a:r>
            <a:endParaRPr lang="en-US" dirty="0">
              <a:solidFill>
                <a:schemeClr val="bg1"/>
              </a:solidFill>
            </a:endParaRPr>
          </a:p>
        </p:txBody>
      </p:sp>
      <p:sp>
        <p:nvSpPr>
          <p:cNvPr id="12" name="Content Placeholder 11"/>
          <p:cNvSpPr>
            <a:spLocks noGrp="1"/>
          </p:cNvSpPr>
          <p:nvPr>
            <p:ph idx="1"/>
          </p:nvPr>
        </p:nvSpPr>
        <p:spPr>
          <a:xfrm>
            <a:off x="368300" y="1500174"/>
            <a:ext cx="8561418" cy="5214974"/>
          </a:xfrm>
        </p:spPr>
        <p:txBody>
          <a:bodyPr>
            <a:normAutofit fontScale="77500" lnSpcReduction="20000"/>
          </a:bodyPr>
          <a:lstStyle/>
          <a:p>
            <a:pPr marL="514350" indent="-514350">
              <a:buFont typeface="+mj-lt"/>
              <a:buAutoNum type="arabicPeriod" startAt="5"/>
            </a:pPr>
            <a:r>
              <a:rPr lang="en-US" dirty="0" smtClean="0">
                <a:solidFill>
                  <a:schemeClr val="bg1"/>
                </a:solidFill>
              </a:rPr>
              <a:t>Photograph THREE of the following, then share your work your counselor. </a:t>
            </a:r>
          </a:p>
          <a:p>
            <a:pPr marL="914400" lvl="1" indent="-514350">
              <a:buFont typeface="+mj-lt"/>
              <a:buAutoNum type="alphaLcPeriod"/>
            </a:pPr>
            <a:r>
              <a:rPr lang="en-US" dirty="0" smtClean="0">
                <a:solidFill>
                  <a:schemeClr val="bg1"/>
                </a:solidFill>
              </a:rPr>
              <a:t>Close-up of a person </a:t>
            </a:r>
          </a:p>
          <a:p>
            <a:pPr marL="914400" lvl="1" indent="-514350">
              <a:buFont typeface="+mj-lt"/>
              <a:buAutoNum type="alphaLcPeriod"/>
            </a:pPr>
            <a:r>
              <a:rPr lang="en-US" dirty="0" smtClean="0">
                <a:solidFill>
                  <a:schemeClr val="bg1"/>
                </a:solidFill>
              </a:rPr>
              <a:t>Two to three people interacting </a:t>
            </a:r>
          </a:p>
          <a:p>
            <a:pPr marL="914400" lvl="1" indent="-514350">
              <a:buFont typeface="+mj-lt"/>
              <a:buAutoNum type="alphaLcPeriod"/>
            </a:pPr>
            <a:r>
              <a:rPr lang="en-US" dirty="0" smtClean="0">
                <a:solidFill>
                  <a:schemeClr val="bg1"/>
                </a:solidFill>
              </a:rPr>
              <a:t>Action shot </a:t>
            </a:r>
          </a:p>
          <a:p>
            <a:pPr marL="914400" lvl="1" indent="-514350">
              <a:buFont typeface="+mj-lt"/>
              <a:buAutoNum type="alphaLcPeriod"/>
            </a:pPr>
            <a:r>
              <a:rPr lang="en-US" dirty="0" smtClean="0">
                <a:solidFill>
                  <a:schemeClr val="bg1"/>
                </a:solidFill>
              </a:rPr>
              <a:t>Animal shot </a:t>
            </a:r>
          </a:p>
          <a:p>
            <a:pPr marL="914400" lvl="1" indent="-514350">
              <a:buFont typeface="+mj-lt"/>
              <a:buAutoNum type="alphaLcPeriod"/>
            </a:pPr>
            <a:r>
              <a:rPr lang="en-US" dirty="0" smtClean="0">
                <a:solidFill>
                  <a:schemeClr val="bg1"/>
                </a:solidFill>
              </a:rPr>
              <a:t>Nature shot </a:t>
            </a:r>
          </a:p>
          <a:p>
            <a:pPr marL="914400" lvl="1" indent="-514350">
              <a:buFont typeface="+mj-lt"/>
              <a:buAutoNum type="alphaLcPeriod"/>
            </a:pPr>
            <a:r>
              <a:rPr lang="en-US" dirty="0" smtClean="0">
                <a:solidFill>
                  <a:schemeClr val="bg1"/>
                </a:solidFill>
              </a:rPr>
              <a:t>Picture of a person—candid, posed, or camera aware </a:t>
            </a:r>
          </a:p>
          <a:p>
            <a:pPr marL="514350" indent="-514350">
              <a:buFont typeface="+mj-lt"/>
              <a:buAutoNum type="arabicPeriod" startAt="5"/>
            </a:pPr>
            <a:r>
              <a:rPr lang="en-US" dirty="0" smtClean="0">
                <a:solidFill>
                  <a:schemeClr val="bg1"/>
                </a:solidFill>
              </a:rPr>
              <a:t>Describe how software allows you to enhance your photograph after it is taken. Select a photo you have taken, then do ONE of the following, and share what you have done with your counselor. </a:t>
            </a:r>
          </a:p>
          <a:p>
            <a:pPr marL="914400" lvl="1" indent="-514350">
              <a:buFont typeface="+mj-lt"/>
              <a:buAutoNum type="alphaLcPeriod"/>
            </a:pPr>
            <a:r>
              <a:rPr lang="en-US" dirty="0" smtClean="0">
                <a:solidFill>
                  <a:schemeClr val="bg1"/>
                </a:solidFill>
              </a:rPr>
              <a:t>Crop your photograph. </a:t>
            </a:r>
          </a:p>
          <a:p>
            <a:pPr marL="914400" lvl="1" indent="-514350">
              <a:buFont typeface="+mj-lt"/>
              <a:buAutoNum type="alphaLcPeriod"/>
            </a:pPr>
            <a:r>
              <a:rPr lang="en-US" dirty="0" smtClean="0">
                <a:solidFill>
                  <a:schemeClr val="bg1"/>
                </a:solidFill>
              </a:rPr>
              <a:t>Adjust the exposure or make a color correction. </a:t>
            </a:r>
          </a:p>
          <a:p>
            <a:pPr marL="914400" lvl="1" indent="-514350">
              <a:buFont typeface="+mj-lt"/>
              <a:buAutoNum type="alphaLcPeriod"/>
            </a:pPr>
            <a:r>
              <a:rPr lang="en-US" dirty="0" smtClean="0">
                <a:solidFill>
                  <a:schemeClr val="bg1"/>
                </a:solidFill>
              </a:rPr>
              <a:t>Show another way you could improve your picture for impact. </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28600"/>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10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10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10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1000"/>
                                        <p:tgtEl>
                                          <p:spTgt spid="1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1000"/>
                                        <p:tgtEl>
                                          <p:spTgt spid="1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Effect transition="in" filter="fade">
                                      <p:cBhvr>
                                        <p:cTn id="25" dur="1000"/>
                                        <p:tgtEl>
                                          <p:spTgt spid="1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7" end="7"/>
                                            </p:txEl>
                                          </p:spTgt>
                                        </p:tgtEl>
                                        <p:attrNameLst>
                                          <p:attrName>style.visibility</p:attrName>
                                        </p:attrNameLst>
                                      </p:cBhvr>
                                      <p:to>
                                        <p:strVal val="visible"/>
                                      </p:to>
                                    </p:set>
                                    <p:animEffect transition="in" filter="fade">
                                      <p:cBhvr>
                                        <p:cTn id="30" dur="1000"/>
                                        <p:tgtEl>
                                          <p:spTgt spid="12">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xEl>
                                              <p:pRg st="8" end="8"/>
                                            </p:txEl>
                                          </p:spTgt>
                                        </p:tgtEl>
                                        <p:attrNameLst>
                                          <p:attrName>style.visibility</p:attrName>
                                        </p:attrNameLst>
                                      </p:cBhvr>
                                      <p:to>
                                        <p:strVal val="visible"/>
                                      </p:to>
                                    </p:set>
                                    <p:animEffect transition="in" filter="fade">
                                      <p:cBhvr>
                                        <p:cTn id="33" dur="1000"/>
                                        <p:tgtEl>
                                          <p:spTgt spid="12">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xEl>
                                              <p:pRg st="9" end="9"/>
                                            </p:txEl>
                                          </p:spTgt>
                                        </p:tgtEl>
                                        <p:attrNameLst>
                                          <p:attrName>style.visibility</p:attrName>
                                        </p:attrNameLst>
                                      </p:cBhvr>
                                      <p:to>
                                        <p:strVal val="visible"/>
                                      </p:to>
                                    </p:set>
                                    <p:animEffect transition="in" filter="fade">
                                      <p:cBhvr>
                                        <p:cTn id="36" dur="1000"/>
                                        <p:tgtEl>
                                          <p:spTgt spid="12">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animEffect transition="in" filter="fade">
                                      <p:cBhvr>
                                        <p:cTn id="39" dur="10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7500" t="15584" r="52500" b="20965"/>
          <a:stretch>
            <a:fillRect/>
          </a:stretch>
        </p:blipFill>
        <p:spPr>
          <a:xfrm>
            <a:off x="762000" y="1143000"/>
            <a:ext cx="3657600" cy="4343400"/>
          </a:xfrm>
          <a:prstGeom prst="rect">
            <a:avLst/>
          </a:prstGeom>
        </p:spPr>
      </p:pic>
      <p:sp>
        <p:nvSpPr>
          <p:cNvPr id="4" name="TextBox 2"/>
          <p:cNvSpPr txBox="1"/>
          <p:nvPr/>
        </p:nvSpPr>
        <p:spPr>
          <a:xfrm>
            <a:off x="1638300" y="5664200"/>
            <a:ext cx="1716239" cy="891270"/>
          </a:xfrm>
          <a:prstGeom prst="rect">
            <a:avLst/>
          </a:prstGeom>
          <a:noFill/>
        </p:spPr>
        <p:txBody>
          <a:bodyPr vert="horz" wrap="none" lIns="0" tIns="0" rIns="0" bIns="0" rtlCol="0">
            <a:spAutoFit/>
          </a:bodyPr>
          <a:lstStyle/>
          <a:p>
            <a:pPr>
              <a:lnSpc>
                <a:spcPts val="3680"/>
              </a:lnSpc>
            </a:pPr>
            <a:r>
              <a:rPr lang="en-CA" sz="3204" dirty="0" smtClean="0">
                <a:solidFill>
                  <a:srgbClr val="FFFFFF"/>
                </a:solidFill>
                <a:cs typeface="Times New Roman"/>
              </a:rPr>
              <a:t>Direct Sun</a:t>
            </a:r>
          </a:p>
          <a:p>
            <a:pPr>
              <a:lnSpc>
                <a:spcPts val="3680"/>
              </a:lnSpc>
            </a:pPr>
            <a:endParaRPr/>
          </a:p>
        </p:txBody>
      </p:sp>
      <p:sp>
        <p:nvSpPr>
          <p:cNvPr id="3" name="TextBox 3"/>
          <p:cNvSpPr txBox="1"/>
          <p:nvPr/>
        </p:nvSpPr>
        <p:spPr>
          <a:xfrm>
            <a:off x="6350000" y="5664200"/>
            <a:ext cx="1024319" cy="891270"/>
          </a:xfrm>
          <a:prstGeom prst="rect">
            <a:avLst/>
          </a:prstGeom>
          <a:noFill/>
        </p:spPr>
        <p:txBody>
          <a:bodyPr vert="horz" wrap="none" lIns="0" tIns="0" rIns="0" bIns="0" rtlCol="0">
            <a:spAutoFit/>
          </a:bodyPr>
          <a:lstStyle/>
          <a:p>
            <a:pPr>
              <a:lnSpc>
                <a:spcPts val="3680"/>
              </a:lnSpc>
            </a:pPr>
            <a:r>
              <a:rPr lang="en-CA" sz="3204" dirty="0" smtClean="0">
                <a:solidFill>
                  <a:srgbClr val="FFFFFF"/>
                </a:solidFill>
                <a:cs typeface="Times New Roman"/>
              </a:rPr>
              <a:t>Shade</a:t>
            </a:r>
          </a:p>
          <a:p>
            <a:pPr>
              <a:lnSpc>
                <a:spcPts val="3680"/>
              </a:lnSpc>
            </a:pPr>
            <a:endParaRPr/>
          </a:p>
        </p:txBody>
      </p:sp>
      <p:pic>
        <p:nvPicPr>
          <p:cNvPr id="5" name="Picture 4"/>
          <p:cNvPicPr>
            <a:picLocks/>
          </p:cNvPicPr>
          <p:nvPr/>
        </p:nvPicPr>
        <p:blipFill>
          <a:blip r:embed="rId2" cstate="print"/>
          <a:srcRect l="53333" t="15584" r="7500" b="20965"/>
          <a:stretch>
            <a:fillRect/>
          </a:stretch>
        </p:blipFill>
        <p:spPr>
          <a:xfrm>
            <a:off x="4800600" y="1143000"/>
            <a:ext cx="3581400"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7500" t="13173" r="9167" b="13358"/>
          <a:stretch>
            <a:fillRect/>
          </a:stretch>
        </p:blipFill>
        <p:spPr>
          <a:xfrm>
            <a:off x="685800" y="914400"/>
            <a:ext cx="7620000" cy="5029200"/>
          </a:xfrm>
          <a:prstGeom prst="rect">
            <a:avLst/>
          </a:prstGeom>
        </p:spPr>
      </p:pic>
      <p:sp>
        <p:nvSpPr>
          <p:cNvPr id="5" name="TextBox 2"/>
          <p:cNvSpPr txBox="1"/>
          <p:nvPr/>
        </p:nvSpPr>
        <p:spPr>
          <a:xfrm>
            <a:off x="1168400" y="6045200"/>
            <a:ext cx="1304653" cy="891270"/>
          </a:xfrm>
          <a:prstGeom prst="rect">
            <a:avLst/>
          </a:prstGeom>
          <a:noFill/>
        </p:spPr>
        <p:txBody>
          <a:bodyPr vert="horz" wrap="none" lIns="0" tIns="0" rIns="0" bIns="0" rtlCol="0">
            <a:spAutoFit/>
          </a:bodyPr>
          <a:lstStyle/>
          <a:p>
            <a:pPr>
              <a:lnSpc>
                <a:spcPts val="3680"/>
              </a:lnSpc>
            </a:pPr>
            <a:r>
              <a:rPr lang="en-CA" sz="3200" dirty="0" smtClean="0">
                <a:solidFill>
                  <a:srgbClr val="FFFFFF"/>
                </a:solidFill>
                <a:cs typeface="Times New Roman"/>
              </a:rPr>
              <a:t>Twilight</a:t>
            </a:r>
          </a:p>
          <a:p>
            <a:pPr>
              <a:lnSpc>
                <a:spcPts val="3680"/>
              </a:lnSpc>
            </a:pPr>
            <a:endParaRPr/>
          </a:p>
        </p:txBody>
      </p:sp>
      <p:sp>
        <p:nvSpPr>
          <p:cNvPr id="3" name="TextBox 3"/>
          <p:cNvSpPr txBox="1"/>
          <p:nvPr/>
        </p:nvSpPr>
        <p:spPr>
          <a:xfrm>
            <a:off x="3873500" y="6045200"/>
            <a:ext cx="1224694" cy="891270"/>
          </a:xfrm>
          <a:prstGeom prst="rect">
            <a:avLst/>
          </a:prstGeom>
          <a:noFill/>
        </p:spPr>
        <p:txBody>
          <a:bodyPr vert="horz" wrap="none" lIns="0" tIns="0" rIns="0" bIns="0" rtlCol="0">
            <a:spAutoFit/>
          </a:bodyPr>
          <a:lstStyle/>
          <a:p>
            <a:pPr>
              <a:lnSpc>
                <a:spcPts val="3680"/>
              </a:lnSpc>
            </a:pPr>
            <a:r>
              <a:rPr lang="en-CA" sz="3200" dirty="0" smtClean="0">
                <a:solidFill>
                  <a:srgbClr val="FFFFFF"/>
                </a:solidFill>
                <a:cs typeface="Times New Roman"/>
              </a:rPr>
              <a:t>Sunrise</a:t>
            </a:r>
          </a:p>
          <a:p>
            <a:pPr>
              <a:lnSpc>
                <a:spcPts val="3680"/>
              </a:lnSpc>
            </a:pPr>
            <a:endParaRPr/>
          </a:p>
        </p:txBody>
      </p:sp>
      <p:sp>
        <p:nvSpPr>
          <p:cNvPr id="4" name="TextBox 4"/>
          <p:cNvSpPr txBox="1"/>
          <p:nvPr/>
        </p:nvSpPr>
        <p:spPr>
          <a:xfrm>
            <a:off x="6743700" y="6045200"/>
            <a:ext cx="912109" cy="891270"/>
          </a:xfrm>
          <a:prstGeom prst="rect">
            <a:avLst/>
          </a:prstGeom>
          <a:noFill/>
        </p:spPr>
        <p:txBody>
          <a:bodyPr vert="horz" wrap="none" lIns="0" tIns="0" rIns="0" bIns="0" rtlCol="0">
            <a:spAutoFit/>
          </a:bodyPr>
          <a:lstStyle/>
          <a:p>
            <a:pPr>
              <a:lnSpc>
                <a:spcPts val="3680"/>
              </a:lnSpc>
            </a:pPr>
            <a:r>
              <a:rPr lang="en-CA" sz="3200" dirty="0" smtClean="0">
                <a:solidFill>
                  <a:srgbClr val="FFFFFF"/>
                </a:solidFill>
                <a:cs typeface="Times New Roman"/>
              </a:rPr>
              <a:t>Noon</a:t>
            </a:r>
          </a:p>
          <a:p>
            <a:pPr>
              <a:lnSpc>
                <a:spcPts val="3680"/>
              </a:lnSpc>
            </a:pP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4166" t="13358" r="54167" b="53247"/>
          <a:stretch>
            <a:fillRect/>
          </a:stretch>
        </p:blipFill>
        <p:spPr>
          <a:xfrm>
            <a:off x="381000" y="1066800"/>
            <a:ext cx="4064000" cy="2438400"/>
          </a:xfrm>
          <a:prstGeom prst="rect">
            <a:avLst/>
          </a:prstGeom>
        </p:spPr>
      </p:pic>
      <p:sp>
        <p:nvSpPr>
          <p:cNvPr id="5" name="TextBox 2"/>
          <p:cNvSpPr txBox="1"/>
          <p:nvPr/>
        </p:nvSpPr>
        <p:spPr>
          <a:xfrm>
            <a:off x="457200" y="3505200"/>
            <a:ext cx="2133600" cy="474489"/>
          </a:xfrm>
          <a:prstGeom prst="rect">
            <a:avLst/>
          </a:prstGeom>
          <a:noFill/>
        </p:spPr>
        <p:txBody>
          <a:bodyPr vert="horz" wrap="square" lIns="0" tIns="0" rIns="0" bIns="0" rtlCol="0">
            <a:spAutoFit/>
          </a:bodyPr>
          <a:lstStyle/>
          <a:p>
            <a:pPr>
              <a:lnSpc>
                <a:spcPts val="3700"/>
              </a:lnSpc>
            </a:pPr>
            <a:r>
              <a:rPr lang="en-CA" sz="3204" dirty="0" smtClean="0">
                <a:solidFill>
                  <a:srgbClr val="FFFFFF"/>
                </a:solidFill>
                <a:cs typeface="Times New Roman"/>
              </a:rPr>
              <a:t>Dawn</a:t>
            </a:r>
            <a:endParaRPr lang="en-CA" sz="3204" dirty="0">
              <a:solidFill>
                <a:srgbClr val="000000"/>
              </a:solidFill>
            </a:endParaRPr>
          </a:p>
        </p:txBody>
      </p:sp>
      <p:sp>
        <p:nvSpPr>
          <p:cNvPr id="3" name="TextBox 3"/>
          <p:cNvSpPr txBox="1"/>
          <p:nvPr/>
        </p:nvSpPr>
        <p:spPr>
          <a:xfrm>
            <a:off x="7315200" y="3657600"/>
            <a:ext cx="1232710" cy="346313"/>
          </a:xfrm>
          <a:prstGeom prst="rect">
            <a:avLst/>
          </a:prstGeom>
          <a:noFill/>
        </p:spPr>
        <p:txBody>
          <a:bodyPr vert="horz" wrap="none" lIns="0" tIns="0" rIns="0" bIns="0" rtlCol="0">
            <a:spAutoFit/>
          </a:bodyPr>
          <a:lstStyle/>
          <a:p>
            <a:pPr>
              <a:lnSpc>
                <a:spcPts val="2500"/>
              </a:lnSpc>
            </a:pPr>
            <a:r>
              <a:rPr lang="en-CA" sz="3204" dirty="0" smtClean="0">
                <a:solidFill>
                  <a:srgbClr val="FFFFFF"/>
                </a:solidFill>
                <a:cs typeface="Times New Roman"/>
              </a:rPr>
              <a:t>Sunrise</a:t>
            </a:r>
            <a:endParaRPr lang="en-CA" sz="3204" dirty="0">
              <a:solidFill>
                <a:srgbClr val="000000"/>
              </a:solidFill>
            </a:endParaRPr>
          </a:p>
        </p:txBody>
      </p:sp>
      <p:sp>
        <p:nvSpPr>
          <p:cNvPr id="4" name="TextBox 4"/>
          <p:cNvSpPr txBox="1"/>
          <p:nvPr/>
        </p:nvSpPr>
        <p:spPr>
          <a:xfrm>
            <a:off x="4038600" y="6248400"/>
            <a:ext cx="1436291" cy="474489"/>
          </a:xfrm>
          <a:prstGeom prst="rect">
            <a:avLst/>
          </a:prstGeom>
          <a:noFill/>
        </p:spPr>
        <p:txBody>
          <a:bodyPr vert="horz" wrap="none" lIns="0" tIns="0" rIns="0" bIns="0" rtlCol="0">
            <a:spAutoFit/>
          </a:bodyPr>
          <a:lstStyle/>
          <a:p>
            <a:pPr>
              <a:lnSpc>
                <a:spcPts val="3680"/>
              </a:lnSpc>
            </a:pPr>
            <a:r>
              <a:rPr lang="en-CA" sz="3204" dirty="0" smtClean="0">
                <a:solidFill>
                  <a:srgbClr val="FFFFFF"/>
                </a:solidFill>
                <a:cs typeface="Times New Roman"/>
              </a:rPr>
              <a:t>Morning</a:t>
            </a:r>
            <a:endParaRPr lang="en-CA" sz="3204" dirty="0">
              <a:solidFill>
                <a:srgbClr val="000000"/>
              </a:solidFill>
            </a:endParaRPr>
          </a:p>
        </p:txBody>
      </p:sp>
      <p:pic>
        <p:nvPicPr>
          <p:cNvPr id="6" name="Picture 5"/>
          <p:cNvPicPr>
            <a:picLocks noChangeAspect="1"/>
          </p:cNvPicPr>
          <p:nvPr/>
        </p:nvPicPr>
        <p:blipFill>
          <a:blip r:embed="rId2" cstate="print"/>
          <a:srcRect l="50833" t="15584" r="5000" b="48794"/>
          <a:stretch>
            <a:fillRect/>
          </a:stretch>
        </p:blipFill>
        <p:spPr>
          <a:xfrm>
            <a:off x="4800600" y="1066800"/>
            <a:ext cx="4038600" cy="2438400"/>
          </a:xfrm>
          <a:prstGeom prst="rect">
            <a:avLst/>
          </a:prstGeom>
        </p:spPr>
      </p:pic>
      <p:pic>
        <p:nvPicPr>
          <p:cNvPr id="7" name="Picture 6"/>
          <p:cNvPicPr>
            <a:picLocks noChangeAspect="1"/>
          </p:cNvPicPr>
          <p:nvPr/>
        </p:nvPicPr>
        <p:blipFill>
          <a:blip r:embed="rId2" cstate="print"/>
          <a:srcRect l="23333" t="55659" r="35000" b="9833"/>
          <a:stretch>
            <a:fillRect/>
          </a:stretch>
        </p:blipFill>
        <p:spPr>
          <a:xfrm>
            <a:off x="2667000" y="3810000"/>
            <a:ext cx="3810000" cy="23622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2500" t="3340" r="48333" b="43228"/>
          <a:stretch>
            <a:fillRect/>
          </a:stretch>
        </p:blipFill>
        <p:spPr>
          <a:xfrm>
            <a:off x="228600" y="228600"/>
            <a:ext cx="4495800" cy="3657600"/>
          </a:xfrm>
          <a:prstGeom prst="rect">
            <a:avLst/>
          </a:prstGeom>
        </p:spPr>
      </p:pic>
      <p:pic>
        <p:nvPicPr>
          <p:cNvPr id="5" name="Picture 4"/>
          <p:cNvPicPr>
            <a:picLocks/>
          </p:cNvPicPr>
          <p:nvPr/>
        </p:nvPicPr>
        <p:blipFill>
          <a:blip r:embed="rId2" cstate="print"/>
          <a:srcRect l="41667" t="51206" r="2500" b="4267"/>
          <a:stretch>
            <a:fillRect/>
          </a:stretch>
        </p:blipFill>
        <p:spPr>
          <a:xfrm>
            <a:off x="3810000" y="3505200"/>
            <a:ext cx="5105400" cy="3048000"/>
          </a:xfrm>
          <a:prstGeom prst="rect">
            <a:avLst/>
          </a:prstGeom>
        </p:spPr>
      </p:pic>
      <p:sp>
        <p:nvSpPr>
          <p:cNvPr id="8" name="Title 7"/>
          <p:cNvSpPr>
            <a:spLocks noGrp="1"/>
          </p:cNvSpPr>
          <p:nvPr>
            <p:ph type="title"/>
          </p:nvPr>
        </p:nvSpPr>
        <p:spPr/>
        <p:txBody>
          <a:bodyPr/>
          <a:lstStyle/>
          <a:p>
            <a:pPr algn="r"/>
            <a:r>
              <a:rPr lang="en-US" dirty="0" smtClean="0">
                <a:solidFill>
                  <a:schemeClr val="bg1"/>
                </a:solidFill>
              </a:rPr>
              <a:t>Ambient Light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2500" t="12245" r="2500" b="59926"/>
          <a:stretch>
            <a:fillRect/>
          </a:stretch>
        </p:blipFill>
        <p:spPr>
          <a:xfrm>
            <a:off x="228600" y="838200"/>
            <a:ext cx="8686800" cy="1905000"/>
          </a:xfrm>
          <a:prstGeom prst="rect">
            <a:avLst/>
          </a:prstGeom>
        </p:spPr>
      </p:pic>
      <p:pic>
        <p:nvPicPr>
          <p:cNvPr id="6" name="Picture 5"/>
          <p:cNvPicPr>
            <a:picLocks/>
          </p:cNvPicPr>
          <p:nvPr/>
        </p:nvPicPr>
        <p:blipFill>
          <a:blip r:embed="rId2" cstate="print"/>
          <a:srcRect l="25000" t="71243" r="25833" b="2041"/>
          <a:stretch>
            <a:fillRect/>
          </a:stretch>
        </p:blipFill>
        <p:spPr>
          <a:xfrm>
            <a:off x="2286000" y="4876800"/>
            <a:ext cx="4495800" cy="1828800"/>
          </a:xfrm>
          <a:prstGeom prst="rect">
            <a:avLst/>
          </a:prstGeom>
        </p:spPr>
      </p:pic>
      <p:sp>
        <p:nvSpPr>
          <p:cNvPr id="8" name="Content Placeholder 7"/>
          <p:cNvSpPr>
            <a:spLocks noGrp="1"/>
          </p:cNvSpPr>
          <p:nvPr>
            <p:ph idx="1"/>
          </p:nvPr>
        </p:nvSpPr>
        <p:spPr>
          <a:xfrm>
            <a:off x="152400" y="2743199"/>
            <a:ext cx="8839200" cy="3587195"/>
          </a:xfrm>
        </p:spPr>
        <p:txBody>
          <a:bodyPr/>
          <a:lstStyle/>
          <a:p>
            <a:r>
              <a:rPr lang="en-CA" b="1" dirty="0" smtClean="0">
                <a:solidFill>
                  <a:srgbClr val="FFFFFF"/>
                </a:solidFill>
                <a:cs typeface="Times New Roman Bold"/>
              </a:rPr>
              <a:t>Florescent Lights </a:t>
            </a:r>
            <a:r>
              <a:rPr lang="en-CA" dirty="0" smtClean="0">
                <a:solidFill>
                  <a:srgbClr val="FFFFFF"/>
                </a:solidFill>
                <a:cs typeface="Times New Roman"/>
              </a:rPr>
              <a:t>can add a bluish-green cast to photos.</a:t>
            </a:r>
          </a:p>
          <a:p>
            <a:r>
              <a:rPr lang="en-CA" b="1" dirty="0" smtClean="0">
                <a:solidFill>
                  <a:srgbClr val="FFFFFF"/>
                </a:solidFill>
                <a:cs typeface="Times New Roman Bold"/>
              </a:rPr>
              <a:t>Incandescent Lights </a:t>
            </a:r>
            <a:r>
              <a:rPr lang="en-CA" dirty="0" smtClean="0">
                <a:solidFill>
                  <a:srgbClr val="FFFFFF"/>
                </a:solidFill>
                <a:cs typeface="Times New Roman"/>
              </a:rPr>
              <a:t>add a yellowish tinge to photos.</a:t>
            </a:r>
          </a:p>
          <a:p>
            <a:r>
              <a:rPr lang="en-CA" dirty="0" smtClean="0">
                <a:solidFill>
                  <a:srgbClr val="FFFFFF"/>
                </a:solidFill>
                <a:cs typeface="Times New Roman"/>
              </a:rPr>
              <a:t>Most digital cameras have a </a:t>
            </a:r>
            <a:r>
              <a:rPr lang="en-CA" b="1" dirty="0" smtClean="0">
                <a:solidFill>
                  <a:srgbClr val="FFFFFF"/>
                </a:solidFill>
                <a:cs typeface="Times New Roman Bold"/>
              </a:rPr>
              <a:t>White-Balance</a:t>
            </a:r>
            <a:r>
              <a:rPr lang="en-CA" dirty="0" smtClean="0">
                <a:solidFill>
                  <a:srgbClr val="FFFFFF"/>
                </a:solidFill>
                <a:cs typeface="Times New Roman"/>
              </a:rPr>
              <a:t> which can compensate for unflattering types of light.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1667" t="24490" r="1667" b="5380"/>
          <a:stretch>
            <a:fillRect/>
          </a:stretch>
        </p:blipFill>
        <p:spPr>
          <a:xfrm>
            <a:off x="152400" y="1371600"/>
            <a:ext cx="8839200" cy="48006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14167" t="11132" r="53333" b="38775"/>
          <a:stretch>
            <a:fillRect/>
          </a:stretch>
        </p:blipFill>
        <p:spPr>
          <a:xfrm>
            <a:off x="685800" y="990600"/>
            <a:ext cx="2971800" cy="3429000"/>
          </a:xfrm>
          <a:prstGeom prst="rect">
            <a:avLst/>
          </a:prstGeom>
        </p:spPr>
      </p:pic>
      <p:sp>
        <p:nvSpPr>
          <p:cNvPr id="4" name="TextBox 2"/>
          <p:cNvSpPr txBox="1"/>
          <p:nvPr/>
        </p:nvSpPr>
        <p:spPr>
          <a:xfrm>
            <a:off x="546100" y="4368800"/>
            <a:ext cx="65" cy="872034"/>
          </a:xfrm>
          <a:prstGeom prst="rect">
            <a:avLst/>
          </a:prstGeom>
          <a:noFill/>
        </p:spPr>
        <p:txBody>
          <a:bodyPr vert="horz" wrap="none" lIns="0" tIns="0" rIns="0" bIns="0" rtlCol="0">
            <a:spAutoFit/>
          </a:bodyPr>
          <a:lstStyle/>
          <a:p>
            <a:pPr>
              <a:lnSpc>
                <a:spcPts val="3400"/>
              </a:lnSpc>
            </a:pPr>
            <a:endParaRPr lang="en-CA" sz="2795" dirty="0" smtClean="0">
              <a:solidFill>
                <a:srgbClr val="FFFFFF"/>
              </a:solidFill>
              <a:latin typeface="Times New Roman"/>
              <a:cs typeface="Times New Roman"/>
            </a:endParaRPr>
          </a:p>
          <a:p>
            <a:pPr>
              <a:lnSpc>
                <a:spcPts val="3400"/>
              </a:lnSpc>
            </a:pPr>
            <a:endParaRPr lang="en-CA" sz="2795" dirty="0">
              <a:solidFill>
                <a:srgbClr val="000000"/>
              </a:solidFill>
            </a:endParaRPr>
          </a:p>
        </p:txBody>
      </p:sp>
      <p:pic>
        <p:nvPicPr>
          <p:cNvPr id="5" name="Picture 4"/>
          <p:cNvPicPr>
            <a:picLocks/>
          </p:cNvPicPr>
          <p:nvPr/>
        </p:nvPicPr>
        <p:blipFill>
          <a:blip r:embed="rId2" cstate="print"/>
          <a:srcRect l="56667" t="11132" r="14167" b="38775"/>
          <a:stretch>
            <a:fillRect/>
          </a:stretch>
        </p:blipFill>
        <p:spPr>
          <a:xfrm>
            <a:off x="3657600" y="990600"/>
            <a:ext cx="2667000" cy="3429000"/>
          </a:xfrm>
          <a:prstGeom prst="rect">
            <a:avLst/>
          </a:prstGeom>
        </p:spPr>
      </p:pic>
      <p:sp>
        <p:nvSpPr>
          <p:cNvPr id="6" name="Title 5"/>
          <p:cNvSpPr>
            <a:spLocks noGrp="1"/>
          </p:cNvSpPr>
          <p:nvPr>
            <p:ph type="title"/>
          </p:nvPr>
        </p:nvSpPr>
        <p:spPr/>
        <p:txBody>
          <a:bodyPr/>
          <a:lstStyle/>
          <a:p>
            <a:r>
              <a:rPr lang="en-US" dirty="0" smtClean="0"/>
              <a:t>Using Flash</a:t>
            </a:r>
            <a:endParaRPr lang="en-US" dirty="0"/>
          </a:p>
        </p:txBody>
      </p:sp>
      <p:sp>
        <p:nvSpPr>
          <p:cNvPr id="7" name="Content Placeholder 6"/>
          <p:cNvSpPr>
            <a:spLocks noGrp="1"/>
          </p:cNvSpPr>
          <p:nvPr>
            <p:ph idx="1"/>
          </p:nvPr>
        </p:nvSpPr>
        <p:spPr>
          <a:xfrm>
            <a:off x="609600" y="4495800"/>
            <a:ext cx="8093365" cy="2213459"/>
          </a:xfrm>
        </p:spPr>
        <p:txBody>
          <a:bodyPr>
            <a:normAutofit/>
          </a:bodyPr>
          <a:lstStyle/>
          <a:p>
            <a:r>
              <a:rPr lang="en-CA" dirty="0" smtClean="0">
                <a:solidFill>
                  <a:srgbClr val="FFFFFF"/>
                </a:solidFill>
                <a:cs typeface="Times New Roman"/>
              </a:rPr>
              <a:t>Direct sunlight can create harsh shadows, especially</a:t>
            </a:r>
            <a:r>
              <a:rPr lang="en-CA" dirty="0" smtClean="0">
                <a:solidFill>
                  <a:srgbClr val="000000"/>
                </a:solidFill>
              </a:rPr>
              <a:t/>
            </a:r>
            <a:br>
              <a:rPr lang="en-CA" dirty="0" smtClean="0">
                <a:solidFill>
                  <a:srgbClr val="000000"/>
                </a:solidFill>
              </a:rPr>
            </a:br>
            <a:r>
              <a:rPr lang="en-CA" dirty="0" smtClean="0">
                <a:solidFill>
                  <a:srgbClr val="FFFFFF"/>
                </a:solidFill>
                <a:cs typeface="Times New Roman"/>
              </a:rPr>
              <a:t>if you do not want your subject squinting in the sun.</a:t>
            </a:r>
          </a:p>
          <a:p>
            <a:r>
              <a:rPr lang="en-CA" dirty="0" smtClean="0">
                <a:solidFill>
                  <a:srgbClr val="FFFFFF"/>
                </a:solidFill>
                <a:cs typeface="Times New Roman"/>
              </a:rPr>
              <a:t>Using your </a:t>
            </a:r>
            <a:r>
              <a:rPr lang="en-CA" b="1" dirty="0" smtClean="0">
                <a:solidFill>
                  <a:srgbClr val="FFFFFF"/>
                </a:solidFill>
                <a:cs typeface="Times New Roman Bold"/>
              </a:rPr>
              <a:t>Flash</a:t>
            </a:r>
            <a:r>
              <a:rPr lang="en-CA" dirty="0" smtClean="0">
                <a:solidFill>
                  <a:srgbClr val="FFFFFF"/>
                </a:solidFill>
                <a:cs typeface="Times New Roman"/>
              </a:rPr>
              <a:t> to </a:t>
            </a:r>
            <a:r>
              <a:rPr lang="en-CA" b="1" dirty="0" smtClean="0">
                <a:solidFill>
                  <a:srgbClr val="FFFFFF"/>
                </a:solidFill>
                <a:cs typeface="Times New Roman Bold"/>
              </a:rPr>
              <a:t>Fill</a:t>
            </a:r>
            <a:r>
              <a:rPr lang="en-CA" dirty="0" smtClean="0">
                <a:solidFill>
                  <a:srgbClr val="FFFFFF"/>
                </a:solidFill>
                <a:cs typeface="Times New Roman"/>
              </a:rPr>
              <a:t> in the shadows can brighten an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p:nvPr/>
        </p:nvSpPr>
        <p:spPr>
          <a:xfrm>
            <a:off x="1219200" y="2171700"/>
            <a:ext cx="65" cy="1962076"/>
          </a:xfrm>
          <a:prstGeom prst="rect">
            <a:avLst/>
          </a:prstGeom>
          <a:noFill/>
        </p:spPr>
        <p:txBody>
          <a:bodyPr vert="horz" wrap="none" lIns="0" tIns="0" rIns="0" bIns="0" rtlCol="0">
            <a:spAutoFit/>
          </a:bodyPr>
          <a:lstStyle/>
          <a:p>
            <a:pPr>
              <a:lnSpc>
                <a:spcPts val="5060"/>
              </a:lnSpc>
            </a:pPr>
            <a:endParaRPr lang="en-CA" sz="4404" dirty="0" smtClean="0">
              <a:solidFill>
                <a:srgbClr val="FFFFFF"/>
              </a:solidFill>
              <a:latin typeface="Times New Roman"/>
              <a:cs typeface="Times New Roman"/>
            </a:endParaRPr>
          </a:p>
          <a:p>
            <a:pPr>
              <a:lnSpc>
                <a:spcPts val="5060"/>
              </a:lnSpc>
            </a:pPr>
            <a:endParaRPr lang="en-CA" sz="4406" dirty="0" smtClean="0">
              <a:solidFill>
                <a:srgbClr val="FFFFFF"/>
              </a:solidFill>
              <a:latin typeface="Times New Roman"/>
              <a:cs typeface="Times New Roman"/>
            </a:endParaRPr>
          </a:p>
          <a:p>
            <a:pPr>
              <a:lnSpc>
                <a:spcPts val="5060"/>
              </a:lnSpc>
            </a:pPr>
            <a:endParaRPr lang="en-CA" sz="4406" dirty="0">
              <a:solidFill>
                <a:srgbClr val="000000"/>
              </a:solidFill>
            </a:endParaRPr>
          </a:p>
        </p:txBody>
      </p:sp>
      <p:sp>
        <p:nvSpPr>
          <p:cNvPr id="6" name="Title 5"/>
          <p:cNvSpPr>
            <a:spLocks noGrp="1"/>
          </p:cNvSpPr>
          <p:nvPr>
            <p:ph type="title"/>
          </p:nvPr>
        </p:nvSpPr>
        <p:spPr/>
        <p:txBody>
          <a:bodyPr>
            <a:normAutofit/>
          </a:bodyPr>
          <a:lstStyle/>
          <a:p>
            <a:r>
              <a:rPr lang="en-CA" dirty="0" smtClean="0">
                <a:solidFill>
                  <a:srgbClr val="FFFFFF"/>
                </a:solidFill>
                <a:latin typeface="Times New Roman"/>
                <a:cs typeface="Times New Roman"/>
              </a:rPr>
              <a:t>Ambient or Flash Lighting?</a:t>
            </a:r>
            <a:endParaRPr lang="en-US" dirty="0"/>
          </a:p>
        </p:txBody>
      </p:sp>
      <p:pic>
        <p:nvPicPr>
          <p:cNvPr id="8" name="Content Placeholder 7"/>
          <p:cNvPicPr>
            <a:picLocks noGrp="1"/>
          </p:cNvPicPr>
          <p:nvPr>
            <p:ph idx="1"/>
          </p:nvPr>
        </p:nvPicPr>
        <p:blipFill>
          <a:blip r:embed="rId2" cstate="print"/>
          <a:srcRect l="46667" t="6679" r="8333" b="6493"/>
          <a:stretch>
            <a:fillRect/>
          </a:stretch>
        </p:blipFill>
        <p:spPr>
          <a:xfrm>
            <a:off x="3012579" y="1597025"/>
            <a:ext cx="3271243" cy="473392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46100" y="1879600"/>
            <a:ext cx="65" cy="857607"/>
          </a:xfrm>
          <a:prstGeom prst="rect">
            <a:avLst/>
          </a:prstGeom>
          <a:noFill/>
        </p:spPr>
        <p:txBody>
          <a:bodyPr vert="horz" wrap="none" lIns="0" tIns="0" rIns="0" bIns="0" rtlCol="0">
            <a:spAutoFit/>
          </a:bodyPr>
          <a:lstStyle/>
          <a:p>
            <a:pPr>
              <a:lnSpc>
                <a:spcPts val="3350"/>
              </a:lnSpc>
            </a:pPr>
            <a:endParaRPr lang="en-CA" sz="2795" dirty="0" smtClean="0">
              <a:solidFill>
                <a:srgbClr val="FFFFFF"/>
              </a:solidFill>
              <a:latin typeface="Times New Roman"/>
              <a:cs typeface="Times New Roman"/>
            </a:endParaRPr>
          </a:p>
          <a:p>
            <a:pPr>
              <a:lnSpc>
                <a:spcPts val="3350"/>
              </a:lnSpc>
            </a:pPr>
            <a:endParaRPr lang="en-CA" sz="2795" dirty="0">
              <a:solidFill>
                <a:srgbClr val="000000"/>
              </a:solidFill>
            </a:endParaRPr>
          </a:p>
        </p:txBody>
      </p:sp>
      <p:sp>
        <p:nvSpPr>
          <p:cNvPr id="7" name="Title 6"/>
          <p:cNvSpPr>
            <a:spLocks noGrp="1"/>
          </p:cNvSpPr>
          <p:nvPr>
            <p:ph type="title"/>
          </p:nvPr>
        </p:nvSpPr>
        <p:spPr/>
        <p:txBody>
          <a:bodyPr>
            <a:normAutofit/>
          </a:bodyPr>
          <a:lstStyle/>
          <a:p>
            <a:pPr algn="r"/>
            <a:r>
              <a:rPr lang="en-US" sz="3600" dirty="0" smtClean="0">
                <a:solidFill>
                  <a:schemeClr val="bg1"/>
                </a:solidFill>
              </a:rPr>
              <a:t>Rule of Thirds</a:t>
            </a:r>
            <a:endParaRPr lang="en-US" sz="3600" dirty="0">
              <a:solidFill>
                <a:schemeClr val="bg1"/>
              </a:solidFill>
            </a:endParaRPr>
          </a:p>
        </p:txBody>
      </p:sp>
      <p:sp>
        <p:nvSpPr>
          <p:cNvPr id="8" name="Content Placeholder 7"/>
          <p:cNvSpPr>
            <a:spLocks noGrp="1"/>
          </p:cNvSpPr>
          <p:nvPr>
            <p:ph sz="half" idx="1"/>
          </p:nvPr>
        </p:nvSpPr>
        <p:spPr>
          <a:xfrm>
            <a:off x="152400" y="1600200"/>
            <a:ext cx="4343400" cy="5029200"/>
          </a:xfrm>
        </p:spPr>
        <p:txBody>
          <a:bodyPr>
            <a:normAutofit fontScale="92500"/>
          </a:bodyPr>
          <a:lstStyle/>
          <a:p>
            <a:r>
              <a:rPr lang="en-CA" dirty="0" smtClean="0">
                <a:solidFill>
                  <a:srgbClr val="FFFFFF"/>
                </a:solidFill>
                <a:cs typeface="Times New Roman"/>
              </a:rPr>
              <a:t>Keep the subject of interest out of the center of the picture.</a:t>
            </a:r>
          </a:p>
          <a:p>
            <a:r>
              <a:rPr lang="en-CA" dirty="0" smtClean="0">
                <a:solidFill>
                  <a:srgbClr val="FFFFFF"/>
                </a:solidFill>
                <a:cs typeface="Times New Roman"/>
              </a:rPr>
              <a:t>The </a:t>
            </a:r>
            <a:r>
              <a:rPr lang="en-CA" b="1" dirty="0" smtClean="0">
                <a:solidFill>
                  <a:srgbClr val="FFFFFF"/>
                </a:solidFill>
                <a:cs typeface="Times New Roman Bold"/>
              </a:rPr>
              <a:t>Rule of Thirds </a:t>
            </a:r>
            <a:r>
              <a:rPr lang="en-CA" dirty="0" smtClean="0">
                <a:solidFill>
                  <a:srgbClr val="FFFFFF"/>
                </a:solidFill>
                <a:cs typeface="Times New Roman"/>
              </a:rPr>
              <a:t>is applied by aligning the subject</a:t>
            </a:r>
            <a:r>
              <a:rPr lang="en-CA" dirty="0" smtClean="0">
                <a:solidFill>
                  <a:srgbClr val="000000"/>
                </a:solidFill>
              </a:rPr>
              <a:t/>
            </a:r>
            <a:br>
              <a:rPr lang="en-CA" dirty="0" smtClean="0">
                <a:solidFill>
                  <a:srgbClr val="000000"/>
                </a:solidFill>
              </a:rPr>
            </a:br>
            <a:r>
              <a:rPr lang="en-CA" dirty="0" smtClean="0">
                <a:solidFill>
                  <a:srgbClr val="FFFFFF"/>
                </a:solidFill>
                <a:cs typeface="Times New Roman"/>
              </a:rPr>
              <a:t>with the intersecting points of imaginary guide lines dividing the picture into nine (9) equal boxes.</a:t>
            </a:r>
          </a:p>
          <a:p>
            <a:r>
              <a:rPr lang="en-CA" dirty="0" smtClean="0">
                <a:solidFill>
                  <a:srgbClr val="FFFFFF"/>
                </a:solidFill>
                <a:cs typeface="Times New Roman"/>
              </a:rPr>
              <a:t>One of the most important rules of composition.</a:t>
            </a:r>
          </a:p>
          <a:p>
            <a:pPr>
              <a:lnSpc>
                <a:spcPts val="3300"/>
              </a:lnSpc>
            </a:pPr>
            <a:endParaRPr lang="en-CA" dirty="0" smtClean="0">
              <a:solidFill>
                <a:srgbClr val="000000"/>
              </a:solidFill>
            </a:endParaRPr>
          </a:p>
          <a:p>
            <a:pPr>
              <a:lnSpc>
                <a:spcPts val="3220"/>
              </a:lnSpc>
            </a:pPr>
            <a:endParaRPr lang="en-CA" dirty="0" smtClean="0">
              <a:solidFill>
                <a:srgbClr val="FFFFFF"/>
              </a:solidFill>
              <a:latin typeface="Times New Roman"/>
              <a:cs typeface="Times New Roman"/>
            </a:endParaRPr>
          </a:p>
          <a:p>
            <a:pPr>
              <a:lnSpc>
                <a:spcPts val="3220"/>
              </a:lnSpc>
            </a:pPr>
            <a:endParaRPr lang="en-CA" dirty="0" smtClean="0">
              <a:solidFill>
                <a:srgbClr val="000000"/>
              </a:solidFill>
            </a:endParaRPr>
          </a:p>
          <a:p>
            <a:endParaRPr lang="en-US" dirty="0"/>
          </a:p>
        </p:txBody>
      </p:sp>
      <p:pic>
        <p:nvPicPr>
          <p:cNvPr id="10" name="Content Placeholder 9"/>
          <p:cNvPicPr>
            <a:picLocks noGrp="1"/>
          </p:cNvPicPr>
          <p:nvPr>
            <p:ph sz="half" idx="2"/>
          </p:nvPr>
        </p:nvPicPr>
        <p:blipFill>
          <a:blip r:embed="rId2" cstate="print"/>
          <a:srcRect l="42500" t="47866" r="8333" b="3154"/>
          <a:stretch>
            <a:fillRect/>
          </a:stretch>
        </p:blipFill>
        <p:spPr>
          <a:xfrm>
            <a:off x="4648200" y="2354466"/>
            <a:ext cx="4038600" cy="3017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2500" t="6679" r="50833" b="52134"/>
          <a:stretch>
            <a:fillRect/>
          </a:stretch>
        </p:blipFill>
        <p:spPr>
          <a:xfrm>
            <a:off x="228600" y="457200"/>
            <a:ext cx="4267200" cy="2819400"/>
          </a:xfrm>
          <a:prstGeom prst="rect">
            <a:avLst/>
          </a:prstGeom>
        </p:spPr>
      </p:pic>
      <p:sp>
        <p:nvSpPr>
          <p:cNvPr id="5" name="TextBox 2"/>
          <p:cNvSpPr txBox="1"/>
          <p:nvPr/>
        </p:nvSpPr>
        <p:spPr>
          <a:xfrm>
            <a:off x="5029200" y="1676400"/>
            <a:ext cx="3285579" cy="1179810"/>
          </a:xfrm>
          <a:prstGeom prst="rect">
            <a:avLst/>
          </a:prstGeom>
          <a:noFill/>
        </p:spPr>
        <p:txBody>
          <a:bodyPr vert="horz" wrap="none" lIns="0" tIns="0" rIns="0" bIns="0" rtlCol="0">
            <a:spAutoFit/>
          </a:bodyPr>
          <a:lstStyle/>
          <a:p>
            <a:pPr>
              <a:lnSpc>
                <a:spcPts val="4600"/>
              </a:lnSpc>
            </a:pPr>
            <a:r>
              <a:rPr lang="en-CA" sz="3995" dirty="0" smtClean="0">
                <a:solidFill>
                  <a:srgbClr val="FFFFFF"/>
                </a:solidFill>
                <a:cs typeface="Times New Roman"/>
              </a:rPr>
              <a:t>“Rule of Thirds”</a:t>
            </a:r>
          </a:p>
          <a:p>
            <a:pPr>
              <a:lnSpc>
                <a:spcPts val="4600"/>
              </a:lnSpc>
            </a:pPr>
            <a:endParaRPr lang="en-CA" sz="3995" dirty="0">
              <a:solidFill>
                <a:srgbClr val="000000"/>
              </a:solidFill>
            </a:endParaRPr>
          </a:p>
        </p:txBody>
      </p:sp>
      <p:sp>
        <p:nvSpPr>
          <p:cNvPr id="3" name="TextBox 3"/>
          <p:cNvSpPr txBox="1"/>
          <p:nvPr/>
        </p:nvSpPr>
        <p:spPr>
          <a:xfrm>
            <a:off x="469900" y="4089400"/>
            <a:ext cx="3644900" cy="2359620"/>
          </a:xfrm>
          <a:prstGeom prst="rect">
            <a:avLst/>
          </a:prstGeom>
          <a:noFill/>
        </p:spPr>
        <p:txBody>
          <a:bodyPr vert="horz" wrap="square" lIns="0" tIns="0" rIns="0" bIns="0" rtlCol="0">
            <a:spAutoFit/>
          </a:bodyPr>
          <a:lstStyle/>
          <a:p>
            <a:pPr>
              <a:lnSpc>
                <a:spcPts val="4600"/>
              </a:lnSpc>
            </a:pPr>
            <a:r>
              <a:rPr lang="en-CA" sz="3998" dirty="0" smtClean="0">
                <a:solidFill>
                  <a:srgbClr val="FFFFFF"/>
                </a:solidFill>
                <a:cs typeface="Times New Roman"/>
              </a:rPr>
              <a:t>From Good </a:t>
            </a:r>
            <a:r>
              <a:rPr lang="en-CA" sz="4000" dirty="0" smtClean="0">
                <a:solidFill>
                  <a:srgbClr val="FFFFFF"/>
                </a:solidFill>
                <a:cs typeface="Times New Roman"/>
              </a:rPr>
              <a:t>to GREAT!</a:t>
            </a:r>
          </a:p>
          <a:p>
            <a:pPr>
              <a:lnSpc>
                <a:spcPts val="4600"/>
              </a:lnSpc>
            </a:pPr>
            <a:endParaRPr lang="en-CA" sz="3998" dirty="0" smtClean="0">
              <a:solidFill>
                <a:srgbClr val="FFFFFF"/>
              </a:solidFill>
              <a:cs typeface="Times New Roman"/>
            </a:endParaRPr>
          </a:p>
          <a:p>
            <a:pPr>
              <a:lnSpc>
                <a:spcPts val="4600"/>
              </a:lnSpc>
            </a:pPr>
            <a:endParaRPr lang="en-CA" sz="3998" dirty="0">
              <a:solidFill>
                <a:srgbClr val="000000"/>
              </a:solidFill>
            </a:endParaRPr>
          </a:p>
        </p:txBody>
      </p:sp>
      <p:pic>
        <p:nvPicPr>
          <p:cNvPr id="6" name="Picture 5"/>
          <p:cNvPicPr>
            <a:picLocks/>
          </p:cNvPicPr>
          <p:nvPr/>
        </p:nvPicPr>
        <p:blipFill>
          <a:blip r:embed="rId2" cstate="print"/>
          <a:srcRect l="45833" t="51206" r="5000" b="5380"/>
          <a:stretch>
            <a:fillRect/>
          </a:stretch>
        </p:blipFill>
        <p:spPr>
          <a:xfrm>
            <a:off x="4267200" y="3505200"/>
            <a:ext cx="4495800" cy="297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
            <a:ext cx="9144000" cy="1500173"/>
          </a:xfrm>
        </p:spPr>
        <p:txBody>
          <a:bodyPr/>
          <a:lstStyle/>
          <a:p>
            <a:r>
              <a:rPr lang="en-US" dirty="0" smtClean="0">
                <a:solidFill>
                  <a:schemeClr val="bg1"/>
                </a:solidFill>
              </a:rPr>
              <a:t>Photography Merit Badge Requirements</a:t>
            </a:r>
            <a:endParaRPr lang="en-US" dirty="0">
              <a:solidFill>
                <a:schemeClr val="bg1"/>
              </a:solidFill>
            </a:endParaRPr>
          </a:p>
        </p:txBody>
      </p:sp>
      <p:sp>
        <p:nvSpPr>
          <p:cNvPr id="12" name="Content Placeholder 11"/>
          <p:cNvSpPr>
            <a:spLocks noGrp="1"/>
          </p:cNvSpPr>
          <p:nvPr>
            <p:ph idx="1"/>
          </p:nvPr>
        </p:nvSpPr>
        <p:spPr>
          <a:xfrm>
            <a:off x="368300" y="1500174"/>
            <a:ext cx="8561418" cy="5214974"/>
          </a:xfrm>
        </p:spPr>
        <p:txBody>
          <a:bodyPr>
            <a:normAutofit fontScale="85000" lnSpcReduction="20000"/>
          </a:bodyPr>
          <a:lstStyle/>
          <a:p>
            <a:pPr marL="514350" indent="-514350">
              <a:buFont typeface="+mj-lt"/>
              <a:buAutoNum type="arabicPeriod" startAt="7"/>
            </a:pPr>
            <a:r>
              <a:rPr lang="en-US" dirty="0" smtClean="0">
                <a:solidFill>
                  <a:schemeClr val="bg1"/>
                </a:solidFill>
              </a:rPr>
              <a:t>Using images other than those created for requirements 4, 5 or 6, produce a visual story to document an event to photograph OR choose a topic that interests you to photograph. Do the following: </a:t>
            </a:r>
          </a:p>
          <a:p>
            <a:pPr marL="914400" lvl="1" indent="-514350">
              <a:buFont typeface="+mj-lt"/>
              <a:buAutoNum type="alphaLcPeriod"/>
            </a:pPr>
            <a:r>
              <a:rPr lang="en-US" dirty="0" smtClean="0">
                <a:solidFill>
                  <a:schemeClr val="bg1"/>
                </a:solidFill>
              </a:rPr>
              <a:t>Plan the images you need to photograph for your photo story. </a:t>
            </a:r>
          </a:p>
          <a:p>
            <a:pPr marL="914400" lvl="1" indent="-514350">
              <a:buFont typeface="+mj-lt"/>
              <a:buAutoNum type="alphaLcPeriod"/>
            </a:pPr>
            <a:r>
              <a:rPr lang="en-US" dirty="0" smtClean="0">
                <a:solidFill>
                  <a:schemeClr val="bg1"/>
                </a:solidFill>
              </a:rPr>
              <a:t>Share your plan with your counselor, and get your counselor's input and approval before you proceed. </a:t>
            </a:r>
          </a:p>
          <a:p>
            <a:pPr marL="914400" lvl="1" indent="-514350">
              <a:buFont typeface="+mj-lt"/>
              <a:buAutoNum type="alphaLcPeriod"/>
            </a:pPr>
            <a:r>
              <a:rPr lang="en-US" dirty="0" smtClean="0">
                <a:solidFill>
                  <a:schemeClr val="bg1"/>
                </a:solidFill>
              </a:rPr>
              <a:t>Select eight to 12 images that best tell your story. Arrange your images in order and mount the prints on a poster board, OR create an electronic presentation. Share your visual story with your counselor. </a:t>
            </a:r>
          </a:p>
          <a:p>
            <a:pPr marL="514350" indent="-514350">
              <a:buFont typeface="+mj-lt"/>
              <a:buAutoNum type="arabicPeriod" startAt="7"/>
            </a:pPr>
            <a:r>
              <a:rPr lang="en-US" dirty="0" smtClean="0">
                <a:solidFill>
                  <a:schemeClr val="bg1"/>
                </a:solidFill>
              </a:rPr>
              <a:t>Identify three career opportunities in photography. Pick one and explain to your counselor how to prepare for such a career. Discuss what education and training are required, and why this profession might interest you. </a:t>
            </a:r>
          </a:p>
          <a:p>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28600"/>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2500" t="6679" r="52500" b="53247"/>
          <a:stretch>
            <a:fillRect/>
          </a:stretch>
        </p:blipFill>
        <p:spPr>
          <a:xfrm>
            <a:off x="228600" y="457200"/>
            <a:ext cx="4114800" cy="2743200"/>
          </a:xfrm>
          <a:prstGeom prst="rect">
            <a:avLst/>
          </a:prstGeom>
        </p:spPr>
      </p:pic>
      <p:sp>
        <p:nvSpPr>
          <p:cNvPr id="6" name="TextBox 2"/>
          <p:cNvSpPr txBox="1"/>
          <p:nvPr/>
        </p:nvSpPr>
        <p:spPr>
          <a:xfrm>
            <a:off x="4826000" y="1562100"/>
            <a:ext cx="3287182" cy="1308050"/>
          </a:xfrm>
          <a:prstGeom prst="rect">
            <a:avLst/>
          </a:prstGeom>
          <a:noFill/>
        </p:spPr>
        <p:txBody>
          <a:bodyPr vert="horz" wrap="none" lIns="0" tIns="0" rIns="0" bIns="0" rtlCol="0">
            <a:spAutoFit/>
          </a:bodyPr>
          <a:lstStyle/>
          <a:p>
            <a:pPr>
              <a:lnSpc>
                <a:spcPts val="5060"/>
              </a:lnSpc>
            </a:pPr>
            <a:r>
              <a:rPr lang="en-CA" sz="4000" dirty="0" smtClean="0">
                <a:solidFill>
                  <a:srgbClr val="FFFFFF"/>
                </a:solidFill>
                <a:cs typeface="Times New Roman"/>
              </a:rPr>
              <a:t>“Rule of Thirds”</a:t>
            </a:r>
          </a:p>
          <a:p>
            <a:pPr>
              <a:lnSpc>
                <a:spcPts val="5060"/>
              </a:lnSpc>
            </a:pPr>
            <a:endParaRPr lang="en-CA" sz="4406" dirty="0">
              <a:solidFill>
                <a:srgbClr val="000000"/>
              </a:solidFill>
            </a:endParaRPr>
          </a:p>
        </p:txBody>
      </p:sp>
      <p:pic>
        <p:nvPicPr>
          <p:cNvPr id="7" name="Picture 6"/>
          <p:cNvPicPr>
            <a:picLocks/>
          </p:cNvPicPr>
          <p:nvPr/>
        </p:nvPicPr>
        <p:blipFill>
          <a:blip r:embed="rId2" cstate="print"/>
          <a:srcRect l="44167" t="51206" r="3333" b="2041"/>
          <a:stretch>
            <a:fillRect/>
          </a:stretch>
        </p:blipFill>
        <p:spPr>
          <a:xfrm>
            <a:off x="4038600" y="3505200"/>
            <a:ext cx="4800600" cy="3200400"/>
          </a:xfrm>
          <a:prstGeom prst="rect">
            <a:avLst/>
          </a:prstGeom>
        </p:spPr>
      </p:pic>
      <p:sp>
        <p:nvSpPr>
          <p:cNvPr id="3" name="TextBox 3"/>
          <p:cNvSpPr txBox="1"/>
          <p:nvPr/>
        </p:nvSpPr>
        <p:spPr>
          <a:xfrm>
            <a:off x="304800" y="3810000"/>
            <a:ext cx="3733800" cy="1846659"/>
          </a:xfrm>
          <a:prstGeom prst="rect">
            <a:avLst/>
          </a:prstGeom>
          <a:noFill/>
        </p:spPr>
        <p:txBody>
          <a:bodyPr vert="horz" wrap="square" lIns="0" tIns="0" rIns="0" bIns="0" rtlCol="0">
            <a:spAutoFit/>
          </a:bodyPr>
          <a:lstStyle/>
          <a:p>
            <a:pPr>
              <a:lnSpc>
                <a:spcPts val="3600"/>
              </a:lnSpc>
            </a:pPr>
            <a:r>
              <a:rPr lang="en-CA" sz="3000" dirty="0" smtClean="0">
                <a:solidFill>
                  <a:srgbClr val="FFFFFF"/>
                </a:solidFill>
                <a:latin typeface="Times New Roman"/>
                <a:cs typeface="Times New Roman"/>
              </a:rPr>
              <a:t>Now the seagull has </a:t>
            </a:r>
            <a:r>
              <a:rPr lang="en-CA" sz="3002" dirty="0" smtClean="0">
                <a:solidFill>
                  <a:srgbClr val="FFFFFF"/>
                </a:solidFill>
                <a:latin typeface="Times New Roman"/>
                <a:cs typeface="Times New Roman"/>
              </a:rPr>
              <a:t>more room to fly, </a:t>
            </a:r>
            <a:r>
              <a:rPr lang="en-CA" sz="3000" dirty="0" smtClean="0">
                <a:solidFill>
                  <a:srgbClr val="FFFFFF"/>
                </a:solidFill>
                <a:latin typeface="Times New Roman"/>
                <a:cs typeface="Times New Roman"/>
              </a:rPr>
              <a:t>giving a greater sense</a:t>
            </a:r>
            <a:r>
              <a:rPr lang="en-CA" sz="3000" dirty="0" smtClean="0">
                <a:solidFill>
                  <a:srgbClr val="000000"/>
                </a:solidFill>
                <a:latin typeface="Times New Roman"/>
              </a:rPr>
              <a:t/>
            </a:r>
            <a:br>
              <a:rPr lang="en-CA" sz="3000" dirty="0" smtClean="0">
                <a:solidFill>
                  <a:srgbClr val="000000"/>
                </a:solidFill>
                <a:latin typeface="Times New Roman"/>
              </a:rPr>
            </a:br>
            <a:r>
              <a:rPr lang="en-CA" sz="3000" dirty="0" smtClean="0">
                <a:solidFill>
                  <a:srgbClr val="FFFFFF"/>
                </a:solidFill>
                <a:latin typeface="Times New Roman"/>
                <a:cs typeface="Times New Roman"/>
              </a:rPr>
              <a:t>of action and depth.</a:t>
            </a:r>
            <a:endParaRPr lang="en-CA" sz="3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algn="r"/>
            <a:r>
              <a:rPr lang="en-US" sz="3600" dirty="0" smtClean="0">
                <a:solidFill>
                  <a:schemeClr val="bg1"/>
                </a:solidFill>
              </a:rPr>
              <a:t>Rule of Thirds</a:t>
            </a:r>
            <a:endParaRPr lang="en-US" sz="3600" dirty="0">
              <a:solidFill>
                <a:schemeClr val="bg1"/>
              </a:solidFill>
            </a:endParaRPr>
          </a:p>
        </p:txBody>
      </p:sp>
      <p:sp>
        <p:nvSpPr>
          <p:cNvPr id="11" name="Content Placeholder 10"/>
          <p:cNvSpPr>
            <a:spLocks noGrp="1"/>
          </p:cNvSpPr>
          <p:nvPr>
            <p:ph sz="half" idx="1"/>
          </p:nvPr>
        </p:nvSpPr>
        <p:spPr>
          <a:xfrm>
            <a:off x="152400" y="1600200"/>
            <a:ext cx="4724400" cy="5257800"/>
          </a:xfrm>
        </p:spPr>
        <p:txBody>
          <a:bodyPr>
            <a:normAutofit fontScale="62500" lnSpcReduction="20000"/>
          </a:bodyPr>
          <a:lstStyle/>
          <a:p>
            <a:pPr>
              <a:lnSpc>
                <a:spcPct val="120000"/>
              </a:lnSpc>
              <a:spcBef>
                <a:spcPts val="0"/>
              </a:spcBef>
            </a:pPr>
            <a:r>
              <a:rPr lang="en-CA" sz="4000" b="1" dirty="0" smtClean="0">
                <a:solidFill>
                  <a:srgbClr val="FFFFFF"/>
                </a:solidFill>
                <a:cs typeface="Times New Roman Bold"/>
              </a:rPr>
              <a:t>Rule of Thirds </a:t>
            </a:r>
            <a:r>
              <a:rPr lang="en-CA" sz="4000" dirty="0" smtClean="0">
                <a:solidFill>
                  <a:srgbClr val="FFFFFF"/>
                </a:solidFill>
                <a:cs typeface="Times New Roman"/>
              </a:rPr>
              <a:t>may be broken when other rules of composition are used to focus on the subject.</a:t>
            </a:r>
          </a:p>
          <a:p>
            <a:pPr>
              <a:lnSpc>
                <a:spcPct val="120000"/>
              </a:lnSpc>
              <a:spcBef>
                <a:spcPts val="0"/>
              </a:spcBef>
            </a:pPr>
            <a:r>
              <a:rPr lang="en-CA" sz="4000" dirty="0" smtClean="0">
                <a:solidFill>
                  <a:srgbClr val="FFFFFF"/>
                </a:solidFill>
                <a:cs typeface="Times New Roman"/>
              </a:rPr>
              <a:t>Learn to use the </a:t>
            </a:r>
            <a:r>
              <a:rPr lang="en-CA" sz="4000" b="1" dirty="0" smtClean="0">
                <a:solidFill>
                  <a:srgbClr val="FFFFFF"/>
                </a:solidFill>
                <a:cs typeface="Times New Roman Bold"/>
              </a:rPr>
              <a:t>Rule of Thirds </a:t>
            </a:r>
            <a:r>
              <a:rPr lang="en-CA" sz="4000" dirty="0" smtClean="0">
                <a:solidFill>
                  <a:srgbClr val="FFFFFF"/>
                </a:solidFill>
                <a:cs typeface="Times New Roman"/>
              </a:rPr>
              <a:t>effectively before trying to break it, then you will be doing so to get a better composition and not just for the sake of it.</a:t>
            </a:r>
          </a:p>
          <a:p>
            <a:pPr>
              <a:lnSpc>
                <a:spcPct val="120000"/>
              </a:lnSpc>
              <a:spcBef>
                <a:spcPts val="0"/>
              </a:spcBef>
            </a:pPr>
            <a:r>
              <a:rPr lang="en-CA" sz="4000" dirty="0" smtClean="0">
                <a:solidFill>
                  <a:srgbClr val="FFFFFF"/>
                </a:solidFill>
                <a:cs typeface="Times New Roman"/>
              </a:rPr>
              <a:t>Once you’ve mastered the </a:t>
            </a:r>
            <a:r>
              <a:rPr lang="en-CA" sz="4000" b="1" dirty="0" smtClean="0">
                <a:solidFill>
                  <a:srgbClr val="FFFFFF"/>
                </a:solidFill>
                <a:cs typeface="Times New Roman Bold"/>
              </a:rPr>
              <a:t>Rule of Thirds</a:t>
            </a:r>
            <a:r>
              <a:rPr lang="en-CA" sz="4000" dirty="0" smtClean="0">
                <a:solidFill>
                  <a:srgbClr val="FFFFFF"/>
                </a:solidFill>
                <a:cs typeface="Times New Roman"/>
              </a:rPr>
              <a:t>, experiment with purposely breaking it to see what you discover.</a:t>
            </a:r>
          </a:p>
          <a:p>
            <a:pPr>
              <a:lnSpc>
                <a:spcPts val="3400"/>
              </a:lnSpc>
            </a:pPr>
            <a:endParaRPr lang="en-CA" dirty="0" smtClean="0">
              <a:solidFill>
                <a:srgbClr val="FFFFFF"/>
              </a:solidFill>
              <a:latin typeface="Times New Roman"/>
              <a:cs typeface="Times New Roman"/>
            </a:endParaRPr>
          </a:p>
          <a:p>
            <a:pPr>
              <a:lnSpc>
                <a:spcPts val="3400"/>
              </a:lnSpc>
            </a:pPr>
            <a:endParaRPr lang="en-CA" sz="2798" dirty="0" smtClean="0">
              <a:solidFill>
                <a:srgbClr val="FFFFFF"/>
              </a:solidFill>
              <a:latin typeface="Times New Roman"/>
              <a:cs typeface="Times New Roman"/>
            </a:endParaRPr>
          </a:p>
          <a:p>
            <a:pPr>
              <a:lnSpc>
                <a:spcPts val="3400"/>
              </a:lnSpc>
            </a:pPr>
            <a:endParaRPr lang="en-CA" sz="2798" dirty="0" smtClean="0">
              <a:solidFill>
                <a:srgbClr val="000000"/>
              </a:solidFill>
            </a:endParaRPr>
          </a:p>
          <a:p>
            <a:pPr>
              <a:lnSpc>
                <a:spcPts val="3220"/>
              </a:lnSpc>
            </a:pPr>
            <a:endParaRPr lang="en-CA" dirty="0" smtClean="0">
              <a:solidFill>
                <a:srgbClr val="FFFFFF"/>
              </a:solidFill>
              <a:latin typeface="Times New Roman"/>
              <a:cs typeface="Times New Roman"/>
            </a:endParaRPr>
          </a:p>
          <a:p>
            <a:pPr>
              <a:lnSpc>
                <a:spcPts val="3220"/>
              </a:lnSpc>
            </a:pPr>
            <a:endParaRPr lang="en-CA" dirty="0" smtClean="0">
              <a:solidFill>
                <a:srgbClr val="000000"/>
              </a:solidFill>
            </a:endParaRPr>
          </a:p>
          <a:p>
            <a:pPr>
              <a:lnSpc>
                <a:spcPts val="3220"/>
              </a:lnSpc>
            </a:pPr>
            <a:endParaRPr lang="en-CA" dirty="0" smtClean="0">
              <a:solidFill>
                <a:srgbClr val="FFFFFF"/>
              </a:solidFill>
              <a:latin typeface="Times New Roman"/>
              <a:cs typeface="Times New Roman"/>
            </a:endParaRPr>
          </a:p>
          <a:p>
            <a:pPr>
              <a:lnSpc>
                <a:spcPts val="3220"/>
              </a:lnSpc>
            </a:pPr>
            <a:endParaRPr lang="en-CA" dirty="0" smtClean="0">
              <a:solidFill>
                <a:srgbClr val="000000"/>
              </a:solidFill>
            </a:endParaRPr>
          </a:p>
          <a:p>
            <a:endParaRPr lang="en-CA" dirty="0" smtClean="0">
              <a:solidFill>
                <a:srgbClr val="FFFFFF"/>
              </a:solidFill>
              <a:latin typeface="Times New Roman"/>
              <a:cs typeface="Times New Roman"/>
            </a:endParaRPr>
          </a:p>
          <a:p>
            <a:endParaRPr lang="en-US" dirty="0"/>
          </a:p>
        </p:txBody>
      </p:sp>
      <p:pic>
        <p:nvPicPr>
          <p:cNvPr id="16" name="Content Placeholder 12"/>
          <p:cNvPicPr>
            <a:picLocks noGrp="1"/>
          </p:cNvPicPr>
          <p:nvPr>
            <p:ph sz="half" idx="2"/>
          </p:nvPr>
        </p:nvPicPr>
        <p:blipFill>
          <a:blip r:embed="rId2" cstate="print"/>
          <a:srcRect l="43333" t="48980" r="3333" b="4267"/>
          <a:stretch>
            <a:fillRect/>
          </a:stretch>
        </p:blipFill>
        <p:spPr>
          <a:xfrm>
            <a:off x="4876800" y="1752600"/>
            <a:ext cx="4038600" cy="2655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10000" t="13358" r="8333" b="25417"/>
          <a:stretch>
            <a:fillRect/>
          </a:stretch>
        </p:blipFill>
        <p:spPr>
          <a:xfrm>
            <a:off x="914400" y="1371600"/>
            <a:ext cx="7467600" cy="4191000"/>
          </a:xfrm>
          <a:prstGeom prst="rect">
            <a:avLst/>
          </a:prstGeom>
        </p:spPr>
      </p:pic>
      <p:sp>
        <p:nvSpPr>
          <p:cNvPr id="5" name="Title 4"/>
          <p:cNvSpPr>
            <a:spLocks noGrp="1"/>
          </p:cNvSpPr>
          <p:nvPr>
            <p:ph type="title"/>
          </p:nvPr>
        </p:nvSpPr>
        <p:spPr/>
        <p:txBody>
          <a:bodyPr/>
          <a:lstStyle/>
          <a:p>
            <a:r>
              <a:rPr lang="en-US" dirty="0" smtClean="0"/>
              <a:t>Leading Lines</a:t>
            </a:r>
            <a:endParaRPr lang="en-US" dirty="0"/>
          </a:p>
        </p:txBody>
      </p:sp>
      <p:sp>
        <p:nvSpPr>
          <p:cNvPr id="6" name="Content Placeholder 5"/>
          <p:cNvSpPr>
            <a:spLocks noGrp="1"/>
          </p:cNvSpPr>
          <p:nvPr>
            <p:ph idx="1"/>
          </p:nvPr>
        </p:nvSpPr>
        <p:spPr>
          <a:xfrm>
            <a:off x="609600" y="5562600"/>
            <a:ext cx="8093365" cy="1066800"/>
          </a:xfrm>
        </p:spPr>
        <p:txBody>
          <a:bodyPr/>
          <a:lstStyle/>
          <a:p>
            <a:r>
              <a:rPr lang="en-CA" b="1" dirty="0" smtClean="0">
                <a:solidFill>
                  <a:srgbClr val="FFFFFF"/>
                </a:solidFill>
                <a:cs typeface="Times New Roman Bold"/>
              </a:rPr>
              <a:t>Leading Lines </a:t>
            </a:r>
            <a:r>
              <a:rPr lang="en-CA" dirty="0" smtClean="0">
                <a:solidFill>
                  <a:srgbClr val="FFFFFF"/>
                </a:solidFill>
                <a:cs typeface="Times New Roman"/>
              </a:rPr>
              <a:t>are used to draw a viewers</a:t>
            </a:r>
            <a:r>
              <a:rPr lang="en-CA" dirty="0" smtClean="0">
                <a:solidFill>
                  <a:srgbClr val="000000"/>
                </a:solidFill>
              </a:rPr>
              <a:t/>
            </a:r>
            <a:br>
              <a:rPr lang="en-CA" dirty="0" smtClean="0">
                <a:solidFill>
                  <a:srgbClr val="000000"/>
                </a:solidFill>
              </a:rPr>
            </a:br>
            <a:r>
              <a:rPr lang="en-CA" dirty="0" smtClean="0">
                <a:solidFill>
                  <a:srgbClr val="FFFFFF"/>
                </a:solidFill>
                <a:cs typeface="Times New Roman"/>
              </a:rPr>
              <a:t>attention to a specific part of a picture.</a:t>
            </a:r>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Leading Lines</a:t>
            </a:r>
            <a:endParaRPr lang="en-US" dirty="0"/>
          </a:p>
        </p:txBody>
      </p:sp>
      <p:sp>
        <p:nvSpPr>
          <p:cNvPr id="6" name="Content Placeholder 5"/>
          <p:cNvSpPr>
            <a:spLocks noGrp="1"/>
          </p:cNvSpPr>
          <p:nvPr>
            <p:ph idx="1"/>
          </p:nvPr>
        </p:nvSpPr>
        <p:spPr>
          <a:xfrm>
            <a:off x="228600" y="5638800"/>
            <a:ext cx="8763000" cy="1219200"/>
          </a:xfrm>
        </p:spPr>
        <p:txBody>
          <a:bodyPr>
            <a:normAutofit/>
          </a:bodyPr>
          <a:lstStyle/>
          <a:p>
            <a:r>
              <a:rPr lang="en-CA" b="1" dirty="0" smtClean="0">
                <a:solidFill>
                  <a:srgbClr val="FFFFFF"/>
                </a:solidFill>
                <a:latin typeface="Times New Roman Bold"/>
                <a:cs typeface="Times New Roman Bold"/>
              </a:rPr>
              <a:t>Leading Lines </a:t>
            </a:r>
            <a:r>
              <a:rPr lang="en-CA" dirty="0" smtClean="0">
                <a:solidFill>
                  <a:srgbClr val="FFFFFF"/>
                </a:solidFill>
                <a:latin typeface="Times New Roman"/>
                <a:cs typeface="Times New Roman"/>
              </a:rPr>
              <a:t>can be almost anything: a road, path, sidewalk, fence, river, hedge, tree line or shadow.</a:t>
            </a:r>
            <a:endParaRPr lang="en-CA" dirty="0" smtClean="0">
              <a:solidFill>
                <a:srgbClr val="FFFFFF"/>
              </a:solidFill>
              <a:cs typeface="Times New Roman"/>
            </a:endParaRPr>
          </a:p>
          <a:p>
            <a:endParaRPr lang="en-US" dirty="0"/>
          </a:p>
        </p:txBody>
      </p:sp>
      <p:pic>
        <p:nvPicPr>
          <p:cNvPr id="7" name="Picture 6"/>
          <p:cNvPicPr>
            <a:picLocks/>
          </p:cNvPicPr>
          <p:nvPr/>
        </p:nvPicPr>
        <p:blipFill>
          <a:blip r:embed="rId2" cstate="print"/>
          <a:srcRect l="13333" t="27829" r="55834" b="8720"/>
          <a:stretch>
            <a:fillRect/>
          </a:stretch>
        </p:blipFill>
        <p:spPr>
          <a:xfrm>
            <a:off x="1600200" y="1295400"/>
            <a:ext cx="2819400" cy="4343400"/>
          </a:xfrm>
          <a:prstGeom prst="rect">
            <a:avLst/>
          </a:prstGeom>
        </p:spPr>
      </p:pic>
      <p:pic>
        <p:nvPicPr>
          <p:cNvPr id="8" name="Picture 7"/>
          <p:cNvPicPr>
            <a:picLocks/>
          </p:cNvPicPr>
          <p:nvPr/>
        </p:nvPicPr>
        <p:blipFill>
          <a:blip r:embed="rId2" cstate="print"/>
          <a:srcRect l="56666" t="34508" r="12500" b="3154"/>
          <a:stretch>
            <a:fillRect/>
          </a:stretch>
        </p:blipFill>
        <p:spPr>
          <a:xfrm>
            <a:off x="5334000" y="1371600"/>
            <a:ext cx="2819400" cy="42672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5000" t="13358" r="42500" b="45455"/>
          <a:stretch>
            <a:fillRect/>
          </a:stretch>
        </p:blipFill>
        <p:spPr>
          <a:xfrm>
            <a:off x="457200" y="914400"/>
            <a:ext cx="4800600" cy="2819400"/>
          </a:xfrm>
          <a:prstGeom prst="rect">
            <a:avLst/>
          </a:prstGeom>
        </p:spPr>
      </p:pic>
      <p:sp>
        <p:nvSpPr>
          <p:cNvPr id="9" name="TextBox 2"/>
          <p:cNvSpPr txBox="1"/>
          <p:nvPr/>
        </p:nvSpPr>
        <p:spPr>
          <a:xfrm>
            <a:off x="5410200" y="152400"/>
            <a:ext cx="2946319" cy="1179810"/>
          </a:xfrm>
          <a:prstGeom prst="rect">
            <a:avLst/>
          </a:prstGeom>
          <a:noFill/>
        </p:spPr>
        <p:txBody>
          <a:bodyPr vert="horz" wrap="none" lIns="0" tIns="0" rIns="0" bIns="0" rtlCol="0">
            <a:spAutoFit/>
          </a:bodyPr>
          <a:lstStyle/>
          <a:p>
            <a:pPr>
              <a:lnSpc>
                <a:spcPts val="4600"/>
              </a:lnSpc>
            </a:pPr>
            <a:r>
              <a:rPr lang="en-CA" sz="3998" dirty="0" smtClean="0">
                <a:solidFill>
                  <a:srgbClr val="FFFFFF"/>
                </a:solidFill>
                <a:latin typeface="Times New Roman"/>
                <a:cs typeface="Times New Roman"/>
              </a:rPr>
              <a:t>Leading Lines</a:t>
            </a:r>
          </a:p>
          <a:p>
            <a:pPr>
              <a:lnSpc>
                <a:spcPts val="4600"/>
              </a:lnSpc>
            </a:pPr>
            <a:endParaRPr lang="en-CA" sz="3998" dirty="0">
              <a:solidFill>
                <a:srgbClr val="000000"/>
              </a:solidFill>
            </a:endParaRPr>
          </a:p>
        </p:txBody>
      </p:sp>
      <p:sp>
        <p:nvSpPr>
          <p:cNvPr id="3" name="TextBox 3"/>
          <p:cNvSpPr txBox="1"/>
          <p:nvPr/>
        </p:nvSpPr>
        <p:spPr>
          <a:xfrm>
            <a:off x="5410200" y="1524000"/>
            <a:ext cx="3581400" cy="1500411"/>
          </a:xfrm>
          <a:prstGeom prst="rect">
            <a:avLst/>
          </a:prstGeom>
          <a:noFill/>
        </p:spPr>
        <p:txBody>
          <a:bodyPr vert="horz" wrap="square" lIns="0" tIns="0" rIns="0" bIns="0" rtlCol="0">
            <a:spAutoFit/>
          </a:bodyPr>
          <a:lstStyle/>
          <a:p>
            <a:pPr>
              <a:lnSpc>
                <a:spcPts val="3910"/>
              </a:lnSpc>
            </a:pPr>
            <a:r>
              <a:rPr lang="en-CA" sz="2800" b="1" dirty="0" smtClean="0">
                <a:solidFill>
                  <a:srgbClr val="FFFFFF"/>
                </a:solidFill>
                <a:cs typeface="Times New Roman Bold"/>
              </a:rPr>
              <a:t>Leading Lines </a:t>
            </a:r>
            <a:r>
              <a:rPr lang="en-CA" sz="2800" dirty="0" smtClean="0">
                <a:solidFill>
                  <a:srgbClr val="FFFFFF"/>
                </a:solidFill>
                <a:cs typeface="Times New Roman"/>
              </a:rPr>
              <a:t>may draw a viewers attention to the subject</a:t>
            </a:r>
            <a:endParaRPr lang="en-CA" sz="3395" dirty="0">
              <a:solidFill>
                <a:srgbClr val="000000"/>
              </a:solidFill>
            </a:endParaRPr>
          </a:p>
        </p:txBody>
      </p:sp>
      <p:sp>
        <p:nvSpPr>
          <p:cNvPr id="4" name="TextBox 4"/>
          <p:cNvSpPr txBox="1"/>
          <p:nvPr/>
        </p:nvSpPr>
        <p:spPr>
          <a:xfrm>
            <a:off x="5842000" y="1663700"/>
            <a:ext cx="65" cy="810735"/>
          </a:xfrm>
          <a:prstGeom prst="rect">
            <a:avLst/>
          </a:prstGeom>
          <a:noFill/>
        </p:spPr>
        <p:txBody>
          <a:bodyPr vert="horz" wrap="none" lIns="0" tIns="0" rIns="0" bIns="0" rtlCol="0">
            <a:spAutoFit/>
          </a:bodyPr>
          <a:lstStyle/>
          <a:p>
            <a:pPr>
              <a:lnSpc>
                <a:spcPts val="3060"/>
              </a:lnSpc>
            </a:pPr>
            <a:endParaRPr lang="en-CA" sz="3398" dirty="0" smtClean="0">
              <a:solidFill>
                <a:srgbClr val="FFFFFF"/>
              </a:solidFill>
              <a:latin typeface="Times New Roman"/>
              <a:cs typeface="Times New Roman"/>
            </a:endParaRPr>
          </a:p>
          <a:p>
            <a:pPr>
              <a:lnSpc>
                <a:spcPts val="3060"/>
              </a:lnSpc>
            </a:pPr>
            <a:endParaRPr lang="en-CA" sz="3398" dirty="0">
              <a:solidFill>
                <a:srgbClr val="000000"/>
              </a:solidFill>
            </a:endParaRPr>
          </a:p>
        </p:txBody>
      </p:sp>
      <p:sp>
        <p:nvSpPr>
          <p:cNvPr id="6" name="TextBox 6"/>
          <p:cNvSpPr txBox="1"/>
          <p:nvPr/>
        </p:nvSpPr>
        <p:spPr>
          <a:xfrm>
            <a:off x="457200" y="4038600"/>
            <a:ext cx="3048000" cy="2500685"/>
          </a:xfrm>
          <a:prstGeom prst="rect">
            <a:avLst/>
          </a:prstGeom>
          <a:noFill/>
        </p:spPr>
        <p:txBody>
          <a:bodyPr vert="horz" wrap="square" lIns="0" tIns="0" rIns="0" bIns="0" rtlCol="0">
            <a:spAutoFit/>
          </a:bodyPr>
          <a:lstStyle/>
          <a:p>
            <a:pPr algn="r">
              <a:lnSpc>
                <a:spcPts val="3910"/>
              </a:lnSpc>
            </a:pPr>
            <a:r>
              <a:rPr lang="en-CA" sz="2800" dirty="0" smtClean="0">
                <a:solidFill>
                  <a:srgbClr val="FFFFFF"/>
                </a:solidFill>
                <a:cs typeface="Times New Roman"/>
              </a:rPr>
              <a:t>. . . or to a vanishing </a:t>
            </a:r>
          </a:p>
          <a:p>
            <a:pPr algn="r">
              <a:lnSpc>
                <a:spcPts val="3910"/>
              </a:lnSpc>
            </a:pPr>
            <a:r>
              <a:rPr lang="en-CA" sz="2800" dirty="0" smtClean="0">
                <a:solidFill>
                  <a:srgbClr val="FFFFFF"/>
                </a:solidFill>
                <a:cs typeface="Times New Roman"/>
              </a:rPr>
              <a:t>point in the background.</a:t>
            </a:r>
          </a:p>
          <a:p>
            <a:pPr algn="r">
              <a:lnSpc>
                <a:spcPts val="3910"/>
              </a:lnSpc>
            </a:pPr>
            <a:endParaRPr lang="en-CA" sz="3398" dirty="0" smtClean="0">
              <a:solidFill>
                <a:srgbClr val="FFFFFF"/>
              </a:solidFill>
              <a:latin typeface="Times New Roman"/>
              <a:cs typeface="Times New Roman"/>
            </a:endParaRPr>
          </a:p>
          <a:p>
            <a:pPr algn="r">
              <a:lnSpc>
                <a:spcPts val="3910"/>
              </a:lnSpc>
            </a:pPr>
            <a:endParaRPr lang="en-CA" sz="3398" dirty="0">
              <a:solidFill>
                <a:srgbClr val="000000"/>
              </a:solidFill>
            </a:endParaRPr>
          </a:p>
        </p:txBody>
      </p:sp>
      <p:sp>
        <p:nvSpPr>
          <p:cNvPr id="7" name="TextBox 7"/>
          <p:cNvSpPr txBox="1"/>
          <p:nvPr/>
        </p:nvSpPr>
        <p:spPr>
          <a:xfrm>
            <a:off x="1765300" y="5067300"/>
            <a:ext cx="65" cy="1000274"/>
          </a:xfrm>
          <a:prstGeom prst="rect">
            <a:avLst/>
          </a:prstGeom>
          <a:noFill/>
        </p:spPr>
        <p:txBody>
          <a:bodyPr vert="horz" wrap="none" lIns="0" tIns="0" rIns="0" bIns="0" rtlCol="0">
            <a:spAutoFit/>
          </a:bodyPr>
          <a:lstStyle/>
          <a:p>
            <a:pPr>
              <a:lnSpc>
                <a:spcPts val="3910"/>
              </a:lnSpc>
            </a:pPr>
            <a:endParaRPr lang="en-CA" sz="3395" dirty="0" smtClean="0">
              <a:solidFill>
                <a:srgbClr val="FFFFFF"/>
              </a:solidFill>
              <a:latin typeface="Times New Roman"/>
              <a:cs typeface="Times New Roman"/>
            </a:endParaRPr>
          </a:p>
          <a:p>
            <a:pPr>
              <a:lnSpc>
                <a:spcPts val="3910"/>
              </a:lnSpc>
            </a:pPr>
            <a:endParaRPr lang="en-CA" sz="3395" dirty="0">
              <a:solidFill>
                <a:srgbClr val="000000"/>
              </a:solidFill>
            </a:endParaRPr>
          </a:p>
        </p:txBody>
      </p:sp>
      <p:pic>
        <p:nvPicPr>
          <p:cNvPr id="10" name="Picture 9"/>
          <p:cNvPicPr>
            <a:picLocks/>
          </p:cNvPicPr>
          <p:nvPr/>
        </p:nvPicPr>
        <p:blipFill>
          <a:blip r:embed="rId2" cstate="print"/>
          <a:srcRect l="43333" t="56772" r="2500" b="3154"/>
          <a:stretch>
            <a:fillRect/>
          </a:stretch>
        </p:blipFill>
        <p:spPr>
          <a:xfrm>
            <a:off x="3962400" y="3886200"/>
            <a:ext cx="49530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15000" t="28942" r="13333" b="5380"/>
          <a:stretch>
            <a:fillRect/>
          </a:stretch>
        </p:blipFill>
        <p:spPr>
          <a:xfrm>
            <a:off x="2971800" y="1524000"/>
            <a:ext cx="5562600" cy="3816202"/>
          </a:xfrm>
          <a:prstGeom prst="rect">
            <a:avLst/>
          </a:prstGeom>
        </p:spPr>
      </p:pic>
      <p:sp>
        <p:nvSpPr>
          <p:cNvPr id="4" name="Title 3"/>
          <p:cNvSpPr>
            <a:spLocks noGrp="1"/>
          </p:cNvSpPr>
          <p:nvPr>
            <p:ph type="title"/>
          </p:nvPr>
        </p:nvSpPr>
        <p:spPr/>
        <p:txBody>
          <a:bodyPr/>
          <a:lstStyle/>
          <a:p>
            <a:r>
              <a:rPr lang="en-US" dirty="0" smtClean="0"/>
              <a:t>Framing</a:t>
            </a:r>
            <a:endParaRPr lang="en-US" dirty="0"/>
          </a:p>
        </p:txBody>
      </p:sp>
      <p:sp>
        <p:nvSpPr>
          <p:cNvPr id="5" name="Content Placeholder 4"/>
          <p:cNvSpPr>
            <a:spLocks noGrp="1"/>
          </p:cNvSpPr>
          <p:nvPr>
            <p:ph idx="1"/>
          </p:nvPr>
        </p:nvSpPr>
        <p:spPr>
          <a:xfrm>
            <a:off x="601670" y="5562600"/>
            <a:ext cx="8093365" cy="1143000"/>
          </a:xfrm>
        </p:spPr>
        <p:txBody>
          <a:bodyPr>
            <a:normAutofit/>
          </a:bodyPr>
          <a:lstStyle/>
          <a:p>
            <a:pPr>
              <a:lnSpc>
                <a:spcPts val="3300"/>
              </a:lnSpc>
            </a:pPr>
            <a:r>
              <a:rPr lang="en-CA" dirty="0" smtClean="0">
                <a:solidFill>
                  <a:srgbClr val="FFFFFF"/>
                </a:solidFill>
                <a:cs typeface="Arial"/>
              </a:rPr>
              <a:t>U</a:t>
            </a:r>
            <a:r>
              <a:rPr lang="en-CA" dirty="0" smtClean="0">
                <a:solidFill>
                  <a:srgbClr val="FFFFFF"/>
                </a:solidFill>
                <a:cs typeface="Times New Roman"/>
              </a:rPr>
              <a:t>sing other objects in your photograph to frame the main subject.</a:t>
            </a:r>
          </a:p>
          <a:p>
            <a:pPr>
              <a:lnSpc>
                <a:spcPts val="3300"/>
              </a:lnSpc>
            </a:pPr>
            <a:endParaRPr lang="en-CA" dirty="0" smtClean="0">
              <a:solidFill>
                <a:srgbClr val="000000"/>
              </a:solidFill>
            </a:endParaRP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4167" t="17811" r="50833" b="42115"/>
          <a:stretch>
            <a:fillRect/>
          </a:stretch>
        </p:blipFill>
        <p:spPr>
          <a:xfrm>
            <a:off x="533400" y="1371600"/>
            <a:ext cx="3733800" cy="2489200"/>
          </a:xfrm>
          <a:prstGeom prst="rect">
            <a:avLst/>
          </a:prstGeom>
        </p:spPr>
      </p:pic>
      <p:pic>
        <p:nvPicPr>
          <p:cNvPr id="4" name="Picture 3"/>
          <p:cNvPicPr>
            <a:picLocks noChangeAspect="1"/>
          </p:cNvPicPr>
          <p:nvPr/>
        </p:nvPicPr>
        <p:blipFill>
          <a:blip r:embed="rId2" cstate="print"/>
          <a:srcRect l="53333" t="15584" r="3333" b="4267"/>
          <a:stretch>
            <a:fillRect/>
          </a:stretch>
        </p:blipFill>
        <p:spPr>
          <a:xfrm>
            <a:off x="5105400" y="1371600"/>
            <a:ext cx="3632200" cy="5029200"/>
          </a:xfrm>
          <a:prstGeom prst="rect">
            <a:avLst/>
          </a:prstGeom>
        </p:spPr>
      </p:pic>
      <p:sp>
        <p:nvSpPr>
          <p:cNvPr id="5" name="Title 4"/>
          <p:cNvSpPr>
            <a:spLocks noGrp="1"/>
          </p:cNvSpPr>
          <p:nvPr>
            <p:ph type="title"/>
          </p:nvPr>
        </p:nvSpPr>
        <p:spPr/>
        <p:txBody>
          <a:bodyPr/>
          <a:lstStyle/>
          <a:p>
            <a:r>
              <a:rPr lang="en-US" dirty="0" smtClean="0"/>
              <a:t>Framing</a:t>
            </a:r>
            <a:endParaRPr lang="en-US" dirty="0"/>
          </a:p>
        </p:txBody>
      </p:sp>
      <p:sp>
        <p:nvSpPr>
          <p:cNvPr id="6" name="Content Placeholder 5"/>
          <p:cNvSpPr>
            <a:spLocks noGrp="1"/>
          </p:cNvSpPr>
          <p:nvPr>
            <p:ph idx="1"/>
          </p:nvPr>
        </p:nvSpPr>
        <p:spPr>
          <a:xfrm>
            <a:off x="381000" y="4267200"/>
            <a:ext cx="4267201" cy="2063194"/>
          </a:xfrm>
        </p:spPr>
        <p:txBody>
          <a:bodyPr/>
          <a:lstStyle/>
          <a:p>
            <a:r>
              <a:rPr lang="en-CA" dirty="0" smtClean="0">
                <a:solidFill>
                  <a:srgbClr val="FFFFFF"/>
                </a:solidFill>
                <a:cs typeface="Times New Roman"/>
              </a:rPr>
              <a:t>Use trees or objects to provide a natural “frame.”</a:t>
            </a:r>
            <a:endParaRPr lang="en-CA" sz="3204" dirty="0" smtClean="0">
              <a:solidFill>
                <a:srgbClr val="000000"/>
              </a:solidFill>
            </a:endParaRP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11667" t="14471" r="54166" b="39889"/>
          <a:stretch>
            <a:fillRect/>
          </a:stretch>
        </p:blipFill>
        <p:spPr>
          <a:xfrm>
            <a:off x="1752600" y="1371600"/>
            <a:ext cx="2743200" cy="2743200"/>
          </a:xfrm>
          <a:prstGeom prst="rect">
            <a:avLst/>
          </a:prstGeom>
        </p:spPr>
      </p:pic>
      <p:pic>
        <p:nvPicPr>
          <p:cNvPr id="4" name="Picture 3"/>
          <p:cNvPicPr>
            <a:picLocks noChangeAspect="1"/>
          </p:cNvPicPr>
          <p:nvPr/>
        </p:nvPicPr>
        <p:blipFill>
          <a:blip r:embed="rId2" cstate="print"/>
          <a:srcRect l="51667" t="15584" r="10000" b="8720"/>
          <a:stretch>
            <a:fillRect/>
          </a:stretch>
        </p:blipFill>
        <p:spPr>
          <a:xfrm>
            <a:off x="5257800" y="1371600"/>
            <a:ext cx="3276600" cy="4843670"/>
          </a:xfrm>
          <a:prstGeom prst="rect">
            <a:avLst/>
          </a:prstGeom>
        </p:spPr>
      </p:pic>
      <p:sp>
        <p:nvSpPr>
          <p:cNvPr id="5" name="Title 4"/>
          <p:cNvSpPr>
            <a:spLocks noGrp="1"/>
          </p:cNvSpPr>
          <p:nvPr>
            <p:ph type="title"/>
          </p:nvPr>
        </p:nvSpPr>
        <p:spPr/>
        <p:txBody>
          <a:bodyPr/>
          <a:lstStyle/>
          <a:p>
            <a:r>
              <a:rPr lang="en-US" dirty="0" smtClean="0"/>
              <a:t>Framing</a:t>
            </a:r>
            <a:endParaRPr lang="en-US" dirty="0"/>
          </a:p>
        </p:txBody>
      </p:sp>
      <p:sp>
        <p:nvSpPr>
          <p:cNvPr id="6" name="Content Placeholder 5"/>
          <p:cNvSpPr>
            <a:spLocks noGrp="1"/>
          </p:cNvSpPr>
          <p:nvPr>
            <p:ph idx="1"/>
          </p:nvPr>
        </p:nvSpPr>
        <p:spPr>
          <a:xfrm>
            <a:off x="762000" y="4419600"/>
            <a:ext cx="4046530" cy="2063195"/>
          </a:xfrm>
        </p:spPr>
        <p:txBody>
          <a:bodyPr>
            <a:normAutofit lnSpcReduction="10000"/>
          </a:bodyPr>
          <a:lstStyle/>
          <a:p>
            <a:r>
              <a:rPr lang="en-CA" b="1" dirty="0" smtClean="0">
                <a:solidFill>
                  <a:srgbClr val="FFFFFF"/>
                </a:solidFill>
                <a:cs typeface="Times New Roman Bold"/>
              </a:rPr>
              <a:t>Framing</a:t>
            </a:r>
            <a:r>
              <a:rPr lang="en-CA" dirty="0" smtClean="0">
                <a:solidFill>
                  <a:srgbClr val="FFFFFF"/>
                </a:solidFill>
                <a:cs typeface="Times New Roman"/>
              </a:rPr>
              <a:t> brings more</a:t>
            </a:r>
            <a:r>
              <a:rPr lang="en-CA" dirty="0" smtClean="0">
                <a:solidFill>
                  <a:srgbClr val="000000"/>
                </a:solidFill>
              </a:rPr>
              <a:t/>
            </a:r>
            <a:br>
              <a:rPr lang="en-CA" dirty="0" smtClean="0">
                <a:solidFill>
                  <a:srgbClr val="000000"/>
                </a:solidFill>
              </a:rPr>
            </a:br>
            <a:r>
              <a:rPr lang="en-CA" dirty="0" smtClean="0">
                <a:solidFill>
                  <a:srgbClr val="FFFFFF"/>
                </a:solidFill>
                <a:cs typeface="Times New Roman"/>
              </a:rPr>
              <a:t>depth to the picture and a better focus on what the main subject is.</a:t>
            </a:r>
            <a:endParaRPr lang="en-CA" dirty="0" smtClean="0">
              <a:solidFill>
                <a:srgbClr val="000000"/>
              </a:solidFill>
            </a:endParaRPr>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7500" t="15584" r="44167" b="42115"/>
          <a:stretch>
            <a:fillRect/>
          </a:stretch>
        </p:blipFill>
        <p:spPr>
          <a:xfrm>
            <a:off x="685800" y="1066800"/>
            <a:ext cx="4419600" cy="2895600"/>
          </a:xfrm>
          <a:prstGeom prst="rect">
            <a:avLst/>
          </a:prstGeom>
        </p:spPr>
      </p:pic>
      <p:sp>
        <p:nvSpPr>
          <p:cNvPr id="7" name="TextBox 2"/>
          <p:cNvSpPr txBox="1"/>
          <p:nvPr/>
        </p:nvSpPr>
        <p:spPr>
          <a:xfrm>
            <a:off x="5410200" y="1447800"/>
            <a:ext cx="3465629" cy="1117485"/>
          </a:xfrm>
          <a:prstGeom prst="rect">
            <a:avLst/>
          </a:prstGeom>
          <a:noFill/>
        </p:spPr>
        <p:txBody>
          <a:bodyPr vert="horz" wrap="none" lIns="0" tIns="0" rIns="0" bIns="0" rtlCol="0">
            <a:spAutoFit/>
          </a:bodyPr>
          <a:lstStyle/>
          <a:p>
            <a:pPr>
              <a:lnSpc>
                <a:spcPts val="2900"/>
              </a:lnSpc>
            </a:pPr>
            <a:r>
              <a:rPr lang="en-CA" sz="2800" dirty="0" smtClean="0">
                <a:solidFill>
                  <a:srgbClr val="FFFFFF"/>
                </a:solidFill>
                <a:cs typeface="Times New Roman"/>
              </a:rPr>
              <a:t>A good foreground can</a:t>
            </a:r>
            <a:r>
              <a:rPr lang="en-CA" sz="2800" dirty="0" smtClean="0">
                <a:solidFill>
                  <a:srgbClr val="000000"/>
                </a:solidFill>
              </a:rPr>
              <a:t/>
            </a:r>
            <a:br>
              <a:rPr lang="en-CA" sz="2800" dirty="0" smtClean="0">
                <a:solidFill>
                  <a:srgbClr val="000000"/>
                </a:solidFill>
              </a:rPr>
            </a:br>
            <a:r>
              <a:rPr lang="en-CA" sz="2800" dirty="0" smtClean="0">
                <a:solidFill>
                  <a:srgbClr val="FFFFFF"/>
                </a:solidFill>
                <a:cs typeface="Times New Roman"/>
              </a:rPr>
              <a:t>really give </a:t>
            </a:r>
            <a:r>
              <a:rPr lang="en-CA" sz="2800" b="1" dirty="0" smtClean="0">
                <a:solidFill>
                  <a:srgbClr val="FFFFFF"/>
                </a:solidFill>
                <a:cs typeface="Times New Roman Bold"/>
              </a:rPr>
              <a:t>Depth</a:t>
            </a:r>
            <a:r>
              <a:rPr lang="en-CA" sz="2800" dirty="0" smtClean="0">
                <a:solidFill>
                  <a:srgbClr val="FFFFFF"/>
                </a:solidFill>
                <a:cs typeface="Times New Roman"/>
              </a:rPr>
              <a:t> to an</a:t>
            </a:r>
            <a:r>
              <a:rPr lang="en-CA" sz="2800" dirty="0" smtClean="0">
                <a:solidFill>
                  <a:srgbClr val="000000"/>
                </a:solidFill>
              </a:rPr>
              <a:t/>
            </a:r>
            <a:br>
              <a:rPr lang="en-CA" sz="2800" dirty="0" smtClean="0">
                <a:solidFill>
                  <a:srgbClr val="000000"/>
                </a:solidFill>
              </a:rPr>
            </a:br>
            <a:r>
              <a:rPr lang="en-CA" sz="2800" dirty="0" smtClean="0">
                <a:solidFill>
                  <a:srgbClr val="FFFFFF"/>
                </a:solidFill>
                <a:cs typeface="Times New Roman"/>
              </a:rPr>
              <a:t>image and make it </a:t>
            </a:r>
            <a:r>
              <a:rPr lang="en-CA" sz="2800" b="1" dirty="0" smtClean="0">
                <a:solidFill>
                  <a:srgbClr val="FFFFFF"/>
                </a:solidFill>
                <a:cs typeface="Times New Roman Bold"/>
              </a:rPr>
              <a:t>POP</a:t>
            </a:r>
            <a:r>
              <a:rPr lang="en-CA" sz="2800" dirty="0" smtClean="0">
                <a:solidFill>
                  <a:srgbClr val="FFFFFF"/>
                </a:solidFill>
                <a:cs typeface="Times New Roman"/>
              </a:rPr>
              <a:t>.</a:t>
            </a:r>
            <a:endParaRPr lang="en-CA" sz="2400" dirty="0">
              <a:solidFill>
                <a:srgbClr val="000000"/>
              </a:solidFill>
            </a:endParaRPr>
          </a:p>
        </p:txBody>
      </p:sp>
      <p:sp>
        <p:nvSpPr>
          <p:cNvPr id="3" name="TextBox 3"/>
          <p:cNvSpPr txBox="1"/>
          <p:nvPr/>
        </p:nvSpPr>
        <p:spPr>
          <a:xfrm>
            <a:off x="304801" y="4267200"/>
            <a:ext cx="5181599" cy="1923604"/>
          </a:xfrm>
          <a:prstGeom prst="rect">
            <a:avLst/>
          </a:prstGeom>
          <a:noFill/>
        </p:spPr>
        <p:txBody>
          <a:bodyPr vert="horz" wrap="square" lIns="0" tIns="0" rIns="0" bIns="0" rtlCol="0">
            <a:spAutoFit/>
          </a:bodyPr>
          <a:lstStyle/>
          <a:p>
            <a:pPr>
              <a:lnSpc>
                <a:spcPts val="2990"/>
              </a:lnSpc>
            </a:pPr>
            <a:r>
              <a:rPr lang="en-CA" sz="2604" dirty="0" smtClean="0">
                <a:solidFill>
                  <a:srgbClr val="FFFFFF"/>
                </a:solidFill>
                <a:cs typeface="Times New Roman"/>
              </a:rPr>
              <a:t>To take it a step further, make </a:t>
            </a:r>
            <a:r>
              <a:rPr lang="en-CA" sz="2606" dirty="0" smtClean="0">
                <a:solidFill>
                  <a:srgbClr val="FFFFFF"/>
                </a:solidFill>
                <a:cs typeface="Times New Roman"/>
              </a:rPr>
              <a:t>sure there is a foreground, mid-</a:t>
            </a:r>
            <a:r>
              <a:rPr lang="en-CA" sz="2604" dirty="0" smtClean="0">
                <a:solidFill>
                  <a:srgbClr val="FFFFFF"/>
                </a:solidFill>
                <a:cs typeface="Times New Roman"/>
              </a:rPr>
              <a:t>ground and background to your image, which will dramatically </a:t>
            </a:r>
            <a:r>
              <a:rPr lang="en-CA" sz="2606" dirty="0" smtClean="0">
                <a:solidFill>
                  <a:srgbClr val="FFFFFF"/>
                </a:solidFill>
                <a:cs typeface="Times New Roman"/>
              </a:rPr>
              <a:t>allow you to take control of the </a:t>
            </a:r>
            <a:r>
              <a:rPr lang="en-CA" sz="2604" dirty="0" smtClean="0">
                <a:solidFill>
                  <a:srgbClr val="FFFFFF"/>
                </a:solidFill>
                <a:cs typeface="Times New Roman"/>
              </a:rPr>
              <a:t>sense of </a:t>
            </a:r>
            <a:r>
              <a:rPr lang="en-CA" sz="2614" b="1" dirty="0" smtClean="0">
                <a:solidFill>
                  <a:srgbClr val="FFFFFF"/>
                </a:solidFill>
                <a:cs typeface="Times New Roman Bold"/>
              </a:rPr>
              <a:t>Depth</a:t>
            </a:r>
            <a:r>
              <a:rPr lang="en-CA" sz="2604" dirty="0" smtClean="0">
                <a:solidFill>
                  <a:srgbClr val="FFFFFF"/>
                </a:solidFill>
                <a:cs typeface="Times New Roman"/>
              </a:rPr>
              <a:t> in your image.</a:t>
            </a:r>
            <a:endParaRPr lang="en-CA" sz="2604" dirty="0">
              <a:solidFill>
                <a:srgbClr val="000000"/>
              </a:solidFill>
            </a:endParaRPr>
          </a:p>
        </p:txBody>
      </p:sp>
      <p:sp>
        <p:nvSpPr>
          <p:cNvPr id="5" name="TextBox 5"/>
          <p:cNvSpPr txBox="1"/>
          <p:nvPr/>
        </p:nvSpPr>
        <p:spPr>
          <a:xfrm>
            <a:off x="736600" y="5029200"/>
            <a:ext cx="65" cy="795089"/>
          </a:xfrm>
          <a:prstGeom prst="rect">
            <a:avLst/>
          </a:prstGeom>
          <a:noFill/>
        </p:spPr>
        <p:txBody>
          <a:bodyPr vert="horz" wrap="none" lIns="0" tIns="0" rIns="0" bIns="0" rtlCol="0">
            <a:spAutoFit/>
          </a:bodyPr>
          <a:lstStyle/>
          <a:p>
            <a:pPr>
              <a:lnSpc>
                <a:spcPts val="3100"/>
              </a:lnSpc>
            </a:pPr>
            <a:endParaRPr lang="en-CA" sz="2604" dirty="0" smtClean="0">
              <a:solidFill>
                <a:srgbClr val="FFFFFF"/>
              </a:solidFill>
              <a:latin typeface="Times New Roman"/>
              <a:cs typeface="Times New Roman"/>
            </a:endParaRPr>
          </a:p>
          <a:p>
            <a:pPr>
              <a:lnSpc>
                <a:spcPts val="3100"/>
              </a:lnSpc>
            </a:pPr>
            <a:endParaRPr lang="en-CA" sz="2604" dirty="0">
              <a:solidFill>
                <a:srgbClr val="000000"/>
              </a:solidFill>
            </a:endParaRPr>
          </a:p>
        </p:txBody>
      </p:sp>
      <p:pic>
        <p:nvPicPr>
          <p:cNvPr id="8" name="Picture 7"/>
          <p:cNvPicPr>
            <a:picLocks noChangeAspect="1"/>
          </p:cNvPicPr>
          <p:nvPr/>
        </p:nvPicPr>
        <p:blipFill>
          <a:blip r:embed="rId2" cstate="print"/>
          <a:srcRect l="61667" t="33395" r="6666" b="3154"/>
          <a:stretch>
            <a:fillRect/>
          </a:stretch>
        </p:blipFill>
        <p:spPr>
          <a:xfrm>
            <a:off x="6096000" y="2667000"/>
            <a:ext cx="2540000" cy="3810000"/>
          </a:xfrm>
          <a:prstGeom prst="rect">
            <a:avLst/>
          </a:prstGeom>
        </p:spPr>
      </p:pic>
      <p:sp>
        <p:nvSpPr>
          <p:cNvPr id="9" name="Title 8"/>
          <p:cNvSpPr>
            <a:spLocks noGrp="1"/>
          </p:cNvSpPr>
          <p:nvPr>
            <p:ph type="title"/>
          </p:nvPr>
        </p:nvSpPr>
        <p:spPr/>
        <p:txBody>
          <a:bodyPr/>
          <a:lstStyle/>
          <a:p>
            <a:r>
              <a:rPr lang="en-US" dirty="0" smtClean="0"/>
              <a:t>Depth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44167" t="51206" r="3333" b="2041"/>
          <a:stretch>
            <a:fillRect/>
          </a:stretch>
        </p:blipFill>
        <p:spPr>
          <a:xfrm>
            <a:off x="228600" y="2667000"/>
            <a:ext cx="3771900" cy="2514600"/>
          </a:xfrm>
          <a:prstGeom prst="rect">
            <a:avLst/>
          </a:prstGeom>
        </p:spPr>
      </p:pic>
      <p:pic>
        <p:nvPicPr>
          <p:cNvPr id="3" name="Picture 2"/>
          <p:cNvPicPr>
            <a:picLocks noChangeAspect="1"/>
          </p:cNvPicPr>
          <p:nvPr/>
        </p:nvPicPr>
        <p:blipFill>
          <a:blip r:embed="rId3" cstate="print"/>
          <a:srcRect l="43333" t="56772" r="2500" b="3154"/>
          <a:stretch>
            <a:fillRect/>
          </a:stretch>
        </p:blipFill>
        <p:spPr>
          <a:xfrm>
            <a:off x="2514600" y="4343400"/>
            <a:ext cx="4265083" cy="2362200"/>
          </a:xfrm>
          <a:prstGeom prst="rect">
            <a:avLst/>
          </a:prstGeom>
        </p:spPr>
      </p:pic>
      <p:pic>
        <p:nvPicPr>
          <p:cNvPr id="4" name="Picture 3"/>
          <p:cNvPicPr>
            <a:picLocks noChangeAspect="1"/>
          </p:cNvPicPr>
          <p:nvPr/>
        </p:nvPicPr>
        <p:blipFill>
          <a:blip r:embed="rId4" cstate="print"/>
          <a:srcRect l="11667" t="14471" r="54166" b="39889"/>
          <a:stretch>
            <a:fillRect/>
          </a:stretch>
        </p:blipFill>
        <p:spPr>
          <a:xfrm>
            <a:off x="5943600" y="2438400"/>
            <a:ext cx="2743200" cy="2743200"/>
          </a:xfrm>
          <a:prstGeom prst="rect">
            <a:avLst/>
          </a:prstGeom>
        </p:spPr>
      </p:pic>
      <p:sp>
        <p:nvSpPr>
          <p:cNvPr id="5" name="Rectangle 4"/>
          <p:cNvSpPr/>
          <p:nvPr/>
        </p:nvSpPr>
        <p:spPr>
          <a:xfrm>
            <a:off x="1066800" y="1219200"/>
            <a:ext cx="8077200" cy="1661993"/>
          </a:xfrm>
          <a:prstGeom prst="rect">
            <a:avLst/>
          </a:prstGeom>
        </p:spPr>
        <p:txBody>
          <a:bodyPr wrap="square">
            <a:spAutoFit/>
          </a:bodyPr>
          <a:lstStyle/>
          <a:p>
            <a:r>
              <a:rPr lang="en-CA" sz="2800" b="1" dirty="0" smtClean="0">
                <a:solidFill>
                  <a:srgbClr val="FFFFFF"/>
                </a:solidFill>
                <a:cs typeface="Times New Roman Bold"/>
              </a:rPr>
              <a:t>Depth</a:t>
            </a:r>
            <a:r>
              <a:rPr lang="en-CA" sz="2800" dirty="0" smtClean="0">
                <a:solidFill>
                  <a:srgbClr val="FFFFFF"/>
                </a:solidFill>
                <a:cs typeface="Times New Roman"/>
              </a:rPr>
              <a:t> can also be achieved by using all of the other composition rules: Rule of Thirds, Leading Lines, and Framing.</a:t>
            </a:r>
          </a:p>
          <a:p>
            <a:endParaRPr lang="en-US" dirty="0"/>
          </a:p>
        </p:txBody>
      </p:sp>
      <p:sp>
        <p:nvSpPr>
          <p:cNvPr id="6" name="Title 5"/>
          <p:cNvSpPr>
            <a:spLocks noGrp="1"/>
          </p:cNvSpPr>
          <p:nvPr>
            <p:ph type="title"/>
          </p:nvPr>
        </p:nvSpPr>
        <p:spPr/>
        <p:txBody>
          <a:bodyPr>
            <a:normAutofit/>
          </a:bodyPr>
          <a:lstStyle/>
          <a:p>
            <a:pPr algn="r"/>
            <a:r>
              <a:rPr lang="en-US" sz="3600" dirty="0" smtClean="0">
                <a:solidFill>
                  <a:schemeClr val="bg1"/>
                </a:solidFill>
              </a:rPr>
              <a:t>Depth</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331005" cy="763525"/>
          </a:xfrm>
        </p:spPr>
        <p:txBody>
          <a:bodyPr/>
          <a:lstStyle/>
          <a:p>
            <a:r>
              <a:rPr lang="en-US" dirty="0" smtClean="0"/>
              <a:t>Requirement 1</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Safety. Do the following: </a:t>
            </a:r>
          </a:p>
          <a:p>
            <a:pPr marL="914400" lvl="1" indent="-514350">
              <a:buFont typeface="+mj-lt"/>
              <a:buAutoNum type="alphaLcPeriod"/>
            </a:pPr>
            <a:r>
              <a:rPr lang="en-US" dirty="0"/>
              <a:t>Explain to your counselor the most likely hazards you may encounter while working with photography and what you should do to anticipate, mitigate, prevent, and respond to these hazards. Explain how you would prepare for exposure to environmental situations such as weather, sun, and water. </a:t>
            </a:r>
          </a:p>
          <a:p>
            <a:pPr marL="914400" lvl="1" indent="-514350">
              <a:buFont typeface="+mj-lt"/>
              <a:buAutoNum type="alphaLcPeriod"/>
            </a:pPr>
            <a:r>
              <a:rPr lang="en-US" dirty="0"/>
              <a:t>View the </a:t>
            </a:r>
            <a:r>
              <a:rPr lang="en-US" dirty="0">
                <a:hlinkClick r:id="rId2"/>
              </a:rPr>
              <a:t>Personal Safety Awareness "Digital Safety" video</a:t>
            </a:r>
            <a:r>
              <a:rPr lang="en-US" dirty="0"/>
              <a:t> (with your parent or guardian's permission).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337867"/>
            <a:ext cx="1143000" cy="1143000"/>
          </a:xfrm>
          <a:prstGeom prst="rect">
            <a:avLst/>
          </a:prstGeom>
        </p:spPr>
      </p:pic>
    </p:spTree>
    <p:extLst>
      <p:ext uri="{BB962C8B-B14F-4D97-AF65-F5344CB8AC3E}">
        <p14:creationId xmlns:p14="http://schemas.microsoft.com/office/powerpoint/2010/main" val="174722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5833" t="32282" r="60834" b="4267"/>
          <a:stretch>
            <a:fillRect/>
          </a:stretch>
        </p:blipFill>
        <p:spPr>
          <a:xfrm>
            <a:off x="5867400" y="1981200"/>
            <a:ext cx="3048000" cy="4343400"/>
          </a:xfrm>
          <a:prstGeom prst="rect">
            <a:avLst/>
          </a:prstGeom>
        </p:spPr>
      </p:pic>
      <p:sp>
        <p:nvSpPr>
          <p:cNvPr id="4" name="TextBox 4"/>
          <p:cNvSpPr txBox="1"/>
          <p:nvPr/>
        </p:nvSpPr>
        <p:spPr>
          <a:xfrm>
            <a:off x="4051300" y="5181600"/>
            <a:ext cx="65" cy="718145"/>
          </a:xfrm>
          <a:prstGeom prst="rect">
            <a:avLst/>
          </a:prstGeom>
          <a:noFill/>
        </p:spPr>
        <p:txBody>
          <a:bodyPr vert="horz" wrap="none" lIns="0" tIns="0" rIns="0" bIns="0" rtlCol="0">
            <a:spAutoFit/>
          </a:bodyPr>
          <a:lstStyle/>
          <a:p>
            <a:pPr>
              <a:lnSpc>
                <a:spcPts val="2760"/>
              </a:lnSpc>
            </a:pPr>
            <a:endParaRPr lang="en-CA" sz="2400" dirty="0" smtClean="0">
              <a:solidFill>
                <a:srgbClr val="FFFFFF"/>
              </a:solidFill>
              <a:latin typeface="Times New Roman"/>
              <a:cs typeface="Times New Roman"/>
            </a:endParaRPr>
          </a:p>
          <a:p>
            <a:pPr>
              <a:lnSpc>
                <a:spcPts val="2760"/>
              </a:lnSpc>
            </a:pPr>
            <a:endParaRPr lang="en-CA" sz="2400" dirty="0">
              <a:solidFill>
                <a:srgbClr val="000000"/>
              </a:solidFill>
            </a:endParaRPr>
          </a:p>
        </p:txBody>
      </p:sp>
      <p:pic>
        <p:nvPicPr>
          <p:cNvPr id="7" name="Picture 6"/>
          <p:cNvPicPr>
            <a:picLocks/>
          </p:cNvPicPr>
          <p:nvPr/>
        </p:nvPicPr>
        <p:blipFill>
          <a:blip r:embed="rId2" cstate="print"/>
          <a:srcRect l="45000" t="14471" r="4167" b="47681"/>
          <a:stretch>
            <a:fillRect/>
          </a:stretch>
        </p:blipFill>
        <p:spPr>
          <a:xfrm>
            <a:off x="762000" y="762000"/>
            <a:ext cx="4648200" cy="2590800"/>
          </a:xfrm>
          <a:prstGeom prst="rect">
            <a:avLst/>
          </a:prstGeom>
        </p:spPr>
      </p:pic>
      <p:sp>
        <p:nvSpPr>
          <p:cNvPr id="8" name="Title 7"/>
          <p:cNvSpPr>
            <a:spLocks noGrp="1"/>
          </p:cNvSpPr>
          <p:nvPr>
            <p:ph type="title"/>
          </p:nvPr>
        </p:nvSpPr>
        <p:spPr/>
        <p:txBody>
          <a:bodyPr/>
          <a:lstStyle/>
          <a:p>
            <a:r>
              <a:rPr lang="en-US" dirty="0" smtClean="0"/>
              <a:t>Depth</a:t>
            </a:r>
            <a:endParaRPr lang="en-US" dirty="0"/>
          </a:p>
        </p:txBody>
      </p:sp>
      <p:sp>
        <p:nvSpPr>
          <p:cNvPr id="10" name="Content Placeholder 9"/>
          <p:cNvSpPr>
            <a:spLocks noGrp="1"/>
          </p:cNvSpPr>
          <p:nvPr>
            <p:ph idx="1"/>
          </p:nvPr>
        </p:nvSpPr>
        <p:spPr>
          <a:xfrm>
            <a:off x="381001" y="3505200"/>
            <a:ext cx="5410200" cy="3048000"/>
          </a:xfrm>
        </p:spPr>
        <p:txBody>
          <a:bodyPr>
            <a:noAutofit/>
          </a:bodyPr>
          <a:lstStyle/>
          <a:p>
            <a:pPr>
              <a:spcBef>
                <a:spcPts val="0"/>
              </a:spcBef>
              <a:tabLst>
                <a:tab pos="342900" algn="l"/>
                <a:tab pos="342900" algn="l"/>
              </a:tabLst>
            </a:pPr>
            <a:r>
              <a:rPr lang="en-CA" sz="2400" dirty="0" smtClean="0">
                <a:solidFill>
                  <a:srgbClr val="FFFFFF"/>
                </a:solidFill>
                <a:cs typeface="Times New Roman"/>
              </a:rPr>
              <a:t>A change in viewpoint can strikingly alter the </a:t>
            </a:r>
            <a:r>
              <a:rPr lang="en-CA" sz="2400" b="1" dirty="0" smtClean="0">
                <a:solidFill>
                  <a:srgbClr val="FFFFFF"/>
                </a:solidFill>
                <a:cs typeface="Times New Roman Bold"/>
              </a:rPr>
              <a:t>Depth</a:t>
            </a:r>
            <a:r>
              <a:rPr lang="en-CA" sz="2400" dirty="0" smtClean="0">
                <a:solidFill>
                  <a:srgbClr val="FFFFFF"/>
                </a:solidFill>
                <a:cs typeface="Times New Roman"/>
              </a:rPr>
              <a:t> of a photo.</a:t>
            </a:r>
          </a:p>
          <a:p>
            <a:pPr>
              <a:spcBef>
                <a:spcPts val="0"/>
              </a:spcBef>
              <a:tabLst>
                <a:tab pos="342900" algn="l"/>
                <a:tab pos="342900" algn="l"/>
              </a:tabLst>
            </a:pPr>
            <a:r>
              <a:rPr lang="en-CA" sz="2400" dirty="0" smtClean="0">
                <a:solidFill>
                  <a:srgbClr val="FFFFFF"/>
                </a:solidFill>
                <a:cs typeface="Times New Roman"/>
              </a:rPr>
              <a:t>Angling the camera up for a scenic shot is a fun way to experiment with converging lines to add </a:t>
            </a:r>
            <a:r>
              <a:rPr lang="en-CA" sz="2400" b="1" dirty="0" smtClean="0">
                <a:solidFill>
                  <a:srgbClr val="FFFFFF"/>
                </a:solidFill>
                <a:cs typeface="Times New Roman Bold"/>
              </a:rPr>
              <a:t>Depth</a:t>
            </a:r>
            <a:r>
              <a:rPr lang="en-CA" sz="2400" dirty="0" smtClean="0">
                <a:solidFill>
                  <a:srgbClr val="FFFFFF"/>
                </a:solidFill>
                <a:cs typeface="Times New Roman"/>
              </a:rPr>
              <a:t>.</a:t>
            </a:r>
          </a:p>
          <a:p>
            <a:pPr>
              <a:spcBef>
                <a:spcPts val="0"/>
              </a:spcBef>
            </a:pPr>
            <a:r>
              <a:rPr lang="en-CA" sz="2400" dirty="0" smtClean="0">
                <a:solidFill>
                  <a:srgbClr val="FFFFFF"/>
                </a:solidFill>
                <a:cs typeface="Times New Roman"/>
              </a:rPr>
              <a:t>Try getting low to the ground to include some interesting foreground</a:t>
            </a:r>
            <a:r>
              <a:rPr lang="en-CA" sz="2400" dirty="0" smtClean="0">
                <a:solidFill>
                  <a:srgbClr val="000000"/>
                </a:solidFill>
              </a:rPr>
              <a:t/>
            </a:r>
            <a:br>
              <a:rPr lang="en-CA" sz="2400" dirty="0" smtClean="0">
                <a:solidFill>
                  <a:srgbClr val="000000"/>
                </a:solidFill>
              </a:rPr>
            </a:br>
            <a:r>
              <a:rPr lang="en-CA" sz="2400" dirty="0" smtClean="0">
                <a:solidFill>
                  <a:srgbClr val="FFFFFF"/>
                </a:solidFill>
                <a:cs typeface="Times New Roman"/>
              </a:rPr>
              <a:t>to add </a:t>
            </a:r>
            <a:r>
              <a:rPr lang="en-CA" sz="2400" b="1" dirty="0" smtClean="0">
                <a:solidFill>
                  <a:srgbClr val="FFFFFF"/>
                </a:solidFill>
                <a:cs typeface="Times New Roman Bold"/>
              </a:rPr>
              <a:t>Depth</a:t>
            </a:r>
            <a:r>
              <a:rPr lang="en-CA" sz="2400" dirty="0" smtClean="0">
                <a:solidFill>
                  <a:srgbClr val="FFFFFF"/>
                </a:solidFill>
                <a:cs typeface="Times New Roman"/>
              </a:rPr>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1000"/>
                                        <p:tgtEl>
                                          <p:spTgt spid="10">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2500" t="45640" r="45833" b="9833"/>
          <a:stretch>
            <a:fillRect/>
          </a:stretch>
        </p:blipFill>
        <p:spPr>
          <a:xfrm>
            <a:off x="3962400" y="1371600"/>
            <a:ext cx="4724400" cy="3048000"/>
          </a:xfrm>
          <a:prstGeom prst="rect">
            <a:avLst/>
          </a:prstGeom>
        </p:spPr>
      </p:pic>
      <p:sp>
        <p:nvSpPr>
          <p:cNvPr id="3" name="TextBox 3"/>
          <p:cNvSpPr txBox="1"/>
          <p:nvPr/>
        </p:nvSpPr>
        <p:spPr>
          <a:xfrm>
            <a:off x="584200" y="1600200"/>
            <a:ext cx="65" cy="897682"/>
          </a:xfrm>
          <a:prstGeom prst="rect">
            <a:avLst/>
          </a:prstGeom>
          <a:noFill/>
        </p:spPr>
        <p:txBody>
          <a:bodyPr vert="horz" wrap="none" lIns="0" tIns="0" rIns="0" bIns="0" rtlCol="0">
            <a:spAutoFit/>
          </a:bodyPr>
          <a:lstStyle/>
          <a:p>
            <a:pPr>
              <a:lnSpc>
                <a:spcPts val="3460"/>
              </a:lnSpc>
            </a:pPr>
            <a:endParaRPr lang="en-CA" sz="3206" dirty="0" smtClean="0">
              <a:solidFill>
                <a:srgbClr val="FFFFFF"/>
              </a:solidFill>
              <a:latin typeface="Times New Roman"/>
              <a:cs typeface="Times New Roman"/>
            </a:endParaRPr>
          </a:p>
          <a:p>
            <a:pPr>
              <a:lnSpc>
                <a:spcPts val="3460"/>
              </a:lnSpc>
            </a:pPr>
            <a:endParaRPr lang="en-CA" sz="3206" dirty="0">
              <a:solidFill>
                <a:srgbClr val="000000"/>
              </a:solidFill>
            </a:endParaRPr>
          </a:p>
        </p:txBody>
      </p:sp>
      <p:pic>
        <p:nvPicPr>
          <p:cNvPr id="8" name="Picture 7"/>
          <p:cNvPicPr>
            <a:picLocks/>
          </p:cNvPicPr>
          <p:nvPr/>
        </p:nvPicPr>
        <p:blipFill>
          <a:blip r:embed="rId2" cstate="print"/>
          <a:srcRect l="60833" t="14471" r="13333" b="34323"/>
          <a:stretch>
            <a:fillRect/>
          </a:stretch>
        </p:blipFill>
        <p:spPr>
          <a:xfrm>
            <a:off x="1066800" y="914400"/>
            <a:ext cx="2362200" cy="3505200"/>
          </a:xfrm>
          <a:prstGeom prst="rect">
            <a:avLst/>
          </a:prstGeom>
        </p:spPr>
      </p:pic>
      <p:sp>
        <p:nvSpPr>
          <p:cNvPr id="9" name="Title 8"/>
          <p:cNvSpPr>
            <a:spLocks noGrp="1"/>
          </p:cNvSpPr>
          <p:nvPr>
            <p:ph type="title"/>
          </p:nvPr>
        </p:nvSpPr>
        <p:spPr/>
        <p:txBody>
          <a:bodyPr/>
          <a:lstStyle/>
          <a:p>
            <a:r>
              <a:rPr lang="en-US" dirty="0" smtClean="0"/>
              <a:t>Depth</a:t>
            </a:r>
            <a:endParaRPr lang="en-US" dirty="0"/>
          </a:p>
        </p:txBody>
      </p:sp>
      <p:sp>
        <p:nvSpPr>
          <p:cNvPr id="10" name="Content Placeholder 9"/>
          <p:cNvSpPr>
            <a:spLocks noGrp="1"/>
          </p:cNvSpPr>
          <p:nvPr>
            <p:ph idx="1"/>
          </p:nvPr>
        </p:nvSpPr>
        <p:spPr>
          <a:xfrm>
            <a:off x="609600" y="4495800"/>
            <a:ext cx="8093365" cy="2215595"/>
          </a:xfrm>
        </p:spPr>
        <p:txBody>
          <a:bodyPr>
            <a:normAutofit lnSpcReduction="10000"/>
          </a:bodyPr>
          <a:lstStyle/>
          <a:p>
            <a:r>
              <a:rPr lang="en-CA" dirty="0" smtClean="0">
                <a:solidFill>
                  <a:srgbClr val="FFFFFF"/>
                </a:solidFill>
                <a:cs typeface="Times New Roman"/>
              </a:rPr>
              <a:t>The right lighting can add a three-dimensional feel to your photos.</a:t>
            </a:r>
          </a:p>
          <a:p>
            <a:r>
              <a:rPr lang="en-CA" dirty="0" smtClean="0">
                <a:solidFill>
                  <a:srgbClr val="FFFFFF"/>
                </a:solidFill>
                <a:cs typeface="Times New Roman"/>
              </a:rPr>
              <a:t>For scenic shots, the late afternoon sun provides both a warm glow and </a:t>
            </a:r>
            <a:r>
              <a:rPr lang="en-CA" b="1" dirty="0" smtClean="0">
                <a:solidFill>
                  <a:srgbClr val="FFFFFF"/>
                </a:solidFill>
                <a:cs typeface="Times New Roman Bold"/>
              </a:rPr>
              <a:t>deepening </a:t>
            </a:r>
            <a:r>
              <a:rPr lang="en-CA" dirty="0" smtClean="0">
                <a:solidFill>
                  <a:srgbClr val="FFFFFF"/>
                </a:solidFill>
                <a:cs typeface="Times New Roman"/>
              </a:rPr>
              <a:t>shadows which will make your photos stand out.</a:t>
            </a:r>
          </a:p>
          <a:p>
            <a:endParaRPr lang="en-CA" dirty="0" smtClean="0">
              <a:solidFill>
                <a:srgbClr val="FFFFFF"/>
              </a:solidFill>
              <a:latin typeface="Times New Roman"/>
              <a:cs typeface="Times New Roman"/>
            </a:endParaRPr>
          </a:p>
          <a:p>
            <a:endParaRPr lang="en-CA" dirty="0" smtClean="0">
              <a:solidFill>
                <a:srgbClr val="FFFFFF"/>
              </a:solidFill>
              <a:latin typeface="Times New Roman"/>
              <a:cs typeface="Times New Roman"/>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15000" t="15584" r="12500" b="34323"/>
          <a:stretch>
            <a:fillRect/>
          </a:stretch>
        </p:blipFill>
        <p:spPr>
          <a:xfrm>
            <a:off x="609600" y="914400"/>
            <a:ext cx="6629400" cy="3429000"/>
          </a:xfrm>
          <a:prstGeom prst="rect">
            <a:avLst/>
          </a:prstGeom>
        </p:spPr>
      </p:pic>
      <p:sp>
        <p:nvSpPr>
          <p:cNvPr id="5" name="Title 4"/>
          <p:cNvSpPr>
            <a:spLocks noGrp="1"/>
          </p:cNvSpPr>
          <p:nvPr>
            <p:ph type="title"/>
          </p:nvPr>
        </p:nvSpPr>
        <p:spPr/>
        <p:txBody>
          <a:bodyPr/>
          <a:lstStyle/>
          <a:p>
            <a:r>
              <a:rPr lang="en-US" dirty="0" smtClean="0"/>
              <a:t>Depth</a:t>
            </a:r>
            <a:endParaRPr lang="en-US" dirty="0"/>
          </a:p>
        </p:txBody>
      </p:sp>
      <p:sp>
        <p:nvSpPr>
          <p:cNvPr id="6" name="Content Placeholder 5"/>
          <p:cNvSpPr>
            <a:spLocks noGrp="1"/>
          </p:cNvSpPr>
          <p:nvPr>
            <p:ph idx="1"/>
          </p:nvPr>
        </p:nvSpPr>
        <p:spPr>
          <a:xfrm>
            <a:off x="152400" y="4413806"/>
            <a:ext cx="8839200" cy="2444194"/>
          </a:xfrm>
        </p:spPr>
        <p:txBody>
          <a:bodyPr>
            <a:normAutofit fontScale="92500"/>
          </a:bodyPr>
          <a:lstStyle/>
          <a:p>
            <a:r>
              <a:rPr lang="en-CA" dirty="0" smtClean="0">
                <a:solidFill>
                  <a:srgbClr val="FFFFFF"/>
                </a:solidFill>
                <a:cs typeface="Times New Roman"/>
              </a:rPr>
              <a:t>Wide-angle lenses exaggerates </a:t>
            </a:r>
            <a:r>
              <a:rPr lang="en-CA" b="1" dirty="0" smtClean="0">
                <a:solidFill>
                  <a:srgbClr val="FFFFFF"/>
                </a:solidFill>
                <a:cs typeface="Times New Roman Bold"/>
              </a:rPr>
              <a:t>Depth</a:t>
            </a:r>
            <a:r>
              <a:rPr lang="en-CA" dirty="0" smtClean="0">
                <a:solidFill>
                  <a:srgbClr val="FFFFFF"/>
                </a:solidFill>
                <a:cs typeface="Times New Roman"/>
              </a:rPr>
              <a:t> by making close objects appear larger while creating converging lines that make distant objects appear smaller than normal.</a:t>
            </a:r>
          </a:p>
          <a:p>
            <a:r>
              <a:rPr lang="en-CA" dirty="0" smtClean="0">
                <a:solidFill>
                  <a:srgbClr val="FFFFFF"/>
                </a:solidFill>
                <a:cs typeface="Arial"/>
              </a:rPr>
              <a:t>•</a:t>
            </a:r>
            <a:r>
              <a:rPr lang="en-CA" dirty="0" smtClean="0">
                <a:solidFill>
                  <a:srgbClr val="FFFFFF"/>
                </a:solidFill>
                <a:cs typeface="Times New Roman"/>
              </a:rPr>
              <a:t> Telephoto lenses cause images to appear more compressed, with less background, reducing the sense of </a:t>
            </a:r>
            <a:r>
              <a:rPr lang="en-CA" b="1" dirty="0" smtClean="0">
                <a:solidFill>
                  <a:srgbClr val="FFFFFF"/>
                </a:solidFill>
                <a:cs typeface="Times New Roman Bold"/>
              </a:rPr>
              <a:t>Depth</a:t>
            </a:r>
            <a:r>
              <a:rPr lang="en-CA" dirty="0" smtClean="0">
                <a:solidFill>
                  <a:srgbClr val="FFFFFF"/>
                </a:solidFill>
                <a:cs typeface="Times New Roman"/>
              </a:rPr>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15833" t="13358" r="15833" b="45455"/>
          <a:stretch>
            <a:fillRect/>
          </a:stretch>
        </p:blipFill>
        <p:spPr>
          <a:xfrm>
            <a:off x="1066800" y="1371600"/>
            <a:ext cx="6248400" cy="2819400"/>
          </a:xfrm>
          <a:prstGeom prst="rect">
            <a:avLst/>
          </a:prstGeom>
        </p:spPr>
      </p:pic>
      <p:sp>
        <p:nvSpPr>
          <p:cNvPr id="7" name="Title 6"/>
          <p:cNvSpPr>
            <a:spLocks noGrp="1"/>
          </p:cNvSpPr>
          <p:nvPr>
            <p:ph type="title"/>
          </p:nvPr>
        </p:nvSpPr>
        <p:spPr/>
        <p:txBody>
          <a:bodyPr/>
          <a:lstStyle/>
          <a:p>
            <a:r>
              <a:rPr lang="en-US" dirty="0" smtClean="0"/>
              <a:t>Angle of View</a:t>
            </a:r>
            <a:endParaRPr lang="en-US" dirty="0"/>
          </a:p>
        </p:txBody>
      </p:sp>
      <p:sp>
        <p:nvSpPr>
          <p:cNvPr id="8" name="Content Placeholder 7"/>
          <p:cNvSpPr>
            <a:spLocks noGrp="1"/>
          </p:cNvSpPr>
          <p:nvPr>
            <p:ph idx="1"/>
          </p:nvPr>
        </p:nvSpPr>
        <p:spPr>
          <a:xfrm>
            <a:off x="601670" y="4267199"/>
            <a:ext cx="8093365" cy="2438401"/>
          </a:xfrm>
        </p:spPr>
        <p:txBody>
          <a:bodyPr>
            <a:noAutofit/>
          </a:bodyPr>
          <a:lstStyle/>
          <a:p>
            <a:pPr>
              <a:spcBef>
                <a:spcPts val="0"/>
              </a:spcBef>
            </a:pPr>
            <a:r>
              <a:rPr lang="en-CA" sz="2400" b="1" dirty="0" smtClean="0">
                <a:solidFill>
                  <a:srgbClr val="FFFFFF"/>
                </a:solidFill>
                <a:cs typeface="Times New Roman Bold"/>
              </a:rPr>
              <a:t>Angle of View</a:t>
            </a:r>
            <a:r>
              <a:rPr lang="en-CA" sz="2400" dirty="0" smtClean="0">
                <a:solidFill>
                  <a:srgbClr val="FFFFFF"/>
                </a:solidFill>
                <a:cs typeface="Times New Roman"/>
              </a:rPr>
              <a:t> is the maximum</a:t>
            </a:r>
            <a:r>
              <a:rPr lang="en-CA" sz="2400" b="1" dirty="0" smtClean="0">
                <a:solidFill>
                  <a:srgbClr val="FFFFFF"/>
                </a:solidFill>
                <a:cs typeface="Times New Roman Bold"/>
              </a:rPr>
              <a:t> view</a:t>
            </a:r>
            <a:r>
              <a:rPr lang="en-CA" sz="2400" dirty="0" smtClean="0">
                <a:solidFill>
                  <a:srgbClr val="FFFFFF"/>
                </a:solidFill>
                <a:cs typeface="Times New Roman"/>
              </a:rPr>
              <a:t> a camera is capable of “seeing” through a lens, expressed in degrees.</a:t>
            </a:r>
          </a:p>
          <a:p>
            <a:pPr>
              <a:spcBef>
                <a:spcPts val="0"/>
              </a:spcBef>
            </a:pPr>
            <a:r>
              <a:rPr lang="en-CA" sz="2400" b="1" dirty="0" smtClean="0">
                <a:solidFill>
                  <a:srgbClr val="FFFFFF"/>
                </a:solidFill>
                <a:cs typeface="Times New Roman Bold"/>
              </a:rPr>
              <a:t>Angle of View </a:t>
            </a:r>
            <a:r>
              <a:rPr lang="en-CA" sz="2400" dirty="0" smtClean="0">
                <a:solidFill>
                  <a:srgbClr val="FFFFFF"/>
                </a:solidFill>
                <a:cs typeface="Times New Roman"/>
              </a:rPr>
              <a:t>depends on a camera lens focal length stated in millimeters.</a:t>
            </a:r>
          </a:p>
          <a:p>
            <a:pPr>
              <a:spcBef>
                <a:spcPts val="0"/>
              </a:spcBef>
            </a:pPr>
            <a:r>
              <a:rPr lang="en-CA" sz="2400" dirty="0" smtClean="0">
                <a:solidFill>
                  <a:srgbClr val="FFFFFF"/>
                </a:solidFill>
                <a:cs typeface="Times New Roman"/>
              </a:rPr>
              <a:t>Smaller mm = wider </a:t>
            </a:r>
            <a:r>
              <a:rPr lang="en-CA" sz="2400" b="1" dirty="0" smtClean="0">
                <a:solidFill>
                  <a:srgbClr val="FFFFFF"/>
                </a:solidFill>
                <a:cs typeface="Times New Roman Bold"/>
              </a:rPr>
              <a:t>Angle of View </a:t>
            </a:r>
            <a:r>
              <a:rPr lang="en-CA" sz="2400" dirty="0" smtClean="0">
                <a:solidFill>
                  <a:srgbClr val="FFFFFF"/>
                </a:solidFill>
                <a:cs typeface="Times New Roman"/>
              </a:rPr>
              <a:t>(wide-angle lens)</a:t>
            </a:r>
          </a:p>
          <a:p>
            <a:pPr>
              <a:spcBef>
                <a:spcPts val="0"/>
              </a:spcBef>
            </a:pPr>
            <a:r>
              <a:rPr lang="en-CA" sz="2400" dirty="0" smtClean="0">
                <a:solidFill>
                  <a:srgbClr val="FFFFFF"/>
                </a:solidFill>
                <a:cs typeface="Times New Roman"/>
              </a:rPr>
              <a:t>Larger mm	= narrower </a:t>
            </a:r>
            <a:r>
              <a:rPr lang="en-CA" sz="2400" b="1" dirty="0" smtClean="0">
                <a:solidFill>
                  <a:srgbClr val="FFFFFF"/>
                </a:solidFill>
                <a:cs typeface="Times New Roman Bold"/>
              </a:rPr>
              <a:t>Angle of View </a:t>
            </a:r>
            <a:r>
              <a:rPr lang="en-CA" sz="2400" dirty="0" smtClean="0">
                <a:solidFill>
                  <a:srgbClr val="FFFFFF"/>
                </a:solidFill>
                <a:cs typeface="Times New Roman"/>
              </a:rPr>
              <a:t>(telephoto lens)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15833" t="12245" r="16667" b="27644"/>
          <a:stretch>
            <a:fillRect/>
          </a:stretch>
        </p:blipFill>
        <p:spPr>
          <a:xfrm>
            <a:off x="762000" y="1371600"/>
            <a:ext cx="5486400" cy="3657600"/>
          </a:xfrm>
          <a:prstGeom prst="rect">
            <a:avLst/>
          </a:prstGeom>
        </p:spPr>
      </p:pic>
      <p:sp>
        <p:nvSpPr>
          <p:cNvPr id="5" name="Title 4"/>
          <p:cNvSpPr>
            <a:spLocks noGrp="1"/>
          </p:cNvSpPr>
          <p:nvPr>
            <p:ph type="title"/>
          </p:nvPr>
        </p:nvSpPr>
        <p:spPr/>
        <p:txBody>
          <a:bodyPr/>
          <a:lstStyle/>
          <a:p>
            <a:r>
              <a:rPr lang="en-US" dirty="0" smtClean="0"/>
              <a:t>Angle of View</a:t>
            </a:r>
            <a:endParaRPr lang="en-US" dirty="0"/>
          </a:p>
        </p:txBody>
      </p:sp>
      <p:sp>
        <p:nvSpPr>
          <p:cNvPr id="6" name="Content Placeholder 5"/>
          <p:cNvSpPr>
            <a:spLocks noGrp="1"/>
          </p:cNvSpPr>
          <p:nvPr>
            <p:ph idx="1"/>
          </p:nvPr>
        </p:nvSpPr>
        <p:spPr>
          <a:xfrm>
            <a:off x="304800" y="5105400"/>
            <a:ext cx="8686800" cy="1752600"/>
          </a:xfrm>
        </p:spPr>
        <p:txBody>
          <a:bodyPr>
            <a:normAutofit/>
          </a:bodyPr>
          <a:lstStyle/>
          <a:p>
            <a:r>
              <a:rPr lang="en-CA" sz="2400" dirty="0" smtClean="0">
                <a:solidFill>
                  <a:srgbClr val="FFFFFF"/>
                </a:solidFill>
                <a:cs typeface="Times New Roman"/>
              </a:rPr>
              <a:t>With a wide </a:t>
            </a:r>
            <a:r>
              <a:rPr lang="en-CA" sz="2400" b="1" dirty="0" smtClean="0">
                <a:solidFill>
                  <a:srgbClr val="FFFFFF"/>
                </a:solidFill>
                <a:cs typeface="Times New Roman Bold"/>
              </a:rPr>
              <a:t>Angle of View (wide-angle lens)</a:t>
            </a:r>
            <a:r>
              <a:rPr lang="en-CA" sz="2400" dirty="0" smtClean="0">
                <a:solidFill>
                  <a:srgbClr val="FFFFFF"/>
                </a:solidFill>
                <a:cs typeface="Times New Roman"/>
              </a:rPr>
              <a:t>, </a:t>
            </a:r>
            <a:r>
              <a:rPr lang="en-CA" sz="2400" b="1" dirty="0" smtClean="0">
                <a:solidFill>
                  <a:srgbClr val="FFFFFF"/>
                </a:solidFill>
                <a:cs typeface="Times New Roman Bold"/>
              </a:rPr>
              <a:t>MORE</a:t>
            </a:r>
            <a:r>
              <a:rPr lang="en-CA" sz="2400" dirty="0" smtClean="0">
                <a:solidFill>
                  <a:srgbClr val="FFFFFF"/>
                </a:solidFill>
                <a:cs typeface="Times New Roman"/>
              </a:rPr>
              <a:t> of the background will fit in the image.</a:t>
            </a:r>
          </a:p>
          <a:p>
            <a:r>
              <a:rPr lang="en-CA" sz="2400" dirty="0" smtClean="0">
                <a:solidFill>
                  <a:srgbClr val="FFFFFF"/>
                </a:solidFill>
                <a:cs typeface="Times New Roman"/>
              </a:rPr>
              <a:t>With a narrow </a:t>
            </a:r>
            <a:r>
              <a:rPr lang="en-CA" sz="2400" b="1" dirty="0" smtClean="0">
                <a:solidFill>
                  <a:srgbClr val="FFFFFF"/>
                </a:solidFill>
                <a:cs typeface="Times New Roman Bold"/>
              </a:rPr>
              <a:t>Angle of View (telephoto lens)</a:t>
            </a:r>
            <a:r>
              <a:rPr lang="en-CA" sz="2400" dirty="0" smtClean="0">
                <a:solidFill>
                  <a:srgbClr val="FFFFFF"/>
                </a:solidFill>
                <a:cs typeface="Times New Roman"/>
              </a:rPr>
              <a:t>, </a:t>
            </a:r>
            <a:r>
              <a:rPr lang="en-CA" sz="2400" b="1" dirty="0" smtClean="0">
                <a:solidFill>
                  <a:srgbClr val="FFFFFF"/>
                </a:solidFill>
                <a:cs typeface="Times New Roman Bold"/>
              </a:rPr>
              <a:t>LESS</a:t>
            </a:r>
            <a:r>
              <a:rPr lang="en-CA" sz="2400" dirty="0" smtClean="0">
                <a:solidFill>
                  <a:srgbClr val="FFFFFF"/>
                </a:solidFill>
                <a:cs typeface="Times New Roman"/>
              </a:rPr>
              <a:t> of the background will fit in the image.</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676400" y="533400"/>
            <a:ext cx="7009924" cy="763525"/>
          </a:xfrm>
        </p:spPr>
        <p:txBody>
          <a:bodyPr/>
          <a:lstStyle/>
          <a:p>
            <a:r>
              <a:rPr lang="en-US" dirty="0" smtClean="0"/>
              <a:t>Shutter Speeds</a:t>
            </a:r>
            <a:endParaRPr lang="en-US" dirty="0"/>
          </a:p>
        </p:txBody>
      </p:sp>
      <p:pic>
        <p:nvPicPr>
          <p:cNvPr id="11" name="Content Placeholder 10" descr="fastshutteranimation.gif"/>
          <p:cNvPicPr>
            <a:picLocks noGrp="1" noChangeAspect="1"/>
          </p:cNvPicPr>
          <p:nvPr>
            <p:ph sz="half" idx="2"/>
          </p:nvPr>
        </p:nvPicPr>
        <p:blipFill>
          <a:blip r:embed="rId2" cstate="print"/>
          <a:stretch>
            <a:fillRect/>
          </a:stretch>
        </p:blipFill>
        <p:spPr>
          <a:xfrm>
            <a:off x="1143000" y="1447800"/>
            <a:ext cx="6858000" cy="2800349"/>
          </a:xfrm>
        </p:spPr>
      </p:pic>
      <p:sp>
        <p:nvSpPr>
          <p:cNvPr id="14" name="Content Placeholder 13"/>
          <p:cNvSpPr>
            <a:spLocks noGrp="1"/>
          </p:cNvSpPr>
          <p:nvPr>
            <p:ph sz="quarter" idx="4"/>
          </p:nvPr>
        </p:nvSpPr>
        <p:spPr>
          <a:xfrm>
            <a:off x="533400" y="4495800"/>
            <a:ext cx="8382000" cy="2209800"/>
          </a:xfrm>
        </p:spPr>
        <p:txBody>
          <a:bodyPr/>
          <a:lstStyle/>
          <a:p>
            <a:pPr algn="l"/>
            <a:r>
              <a:rPr lang="en-CA" sz="2800" dirty="0" smtClean="0">
                <a:solidFill>
                  <a:srgbClr val="FFFFFF"/>
                </a:solidFill>
                <a:cs typeface="Times New Roman"/>
              </a:rPr>
              <a:t>The camera shutter controls how long light enters the camera.</a:t>
            </a:r>
          </a:p>
          <a:p>
            <a:pPr algn="l"/>
            <a:r>
              <a:rPr lang="en-CA" sz="2800" dirty="0" smtClean="0">
                <a:solidFill>
                  <a:srgbClr val="FFFFFF"/>
                </a:solidFill>
                <a:cs typeface="Times New Roman"/>
              </a:rPr>
              <a:t>A fast shutter speed is 1/1000 of a second.</a:t>
            </a:r>
          </a:p>
          <a:p>
            <a:pPr algn="l"/>
            <a:r>
              <a:rPr lang="en-CA" sz="2800" dirty="0" smtClean="0">
                <a:solidFill>
                  <a:srgbClr val="FFFFFF"/>
                </a:solidFill>
                <a:cs typeface="Times New Roman"/>
              </a:rPr>
              <a:t>A slow shutter speed is 1/2 of a second.</a:t>
            </a:r>
          </a:p>
          <a:p>
            <a:endParaRPr lang="en-US" dirty="0"/>
          </a:p>
        </p:txBody>
      </p:sp>
    </p:spTree>
    <p:extLst>
      <p:ext uri="{BB962C8B-B14F-4D97-AF65-F5344CB8AC3E}">
        <p14:creationId xmlns:p14="http://schemas.microsoft.com/office/powerpoint/2010/main" val="315403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l="12500" t="10018" r="11667" b="71058"/>
          <a:stretch>
            <a:fillRect/>
          </a:stretch>
        </p:blipFill>
        <p:spPr>
          <a:xfrm>
            <a:off x="1066800" y="2590800"/>
            <a:ext cx="6934200" cy="1295400"/>
          </a:xfrm>
          <a:prstGeom prst="rect">
            <a:avLst/>
          </a:prstGeom>
        </p:spPr>
      </p:pic>
      <p:pic>
        <p:nvPicPr>
          <p:cNvPr id="6" name="Picture 5"/>
          <p:cNvPicPr>
            <a:picLocks noChangeAspect="1"/>
          </p:cNvPicPr>
          <p:nvPr/>
        </p:nvPicPr>
        <p:blipFill>
          <a:blip r:embed="rId2" cstate="print"/>
          <a:srcRect l="15833" t="50093" r="15000" b="2041"/>
          <a:stretch>
            <a:fillRect/>
          </a:stretch>
        </p:blipFill>
        <p:spPr>
          <a:xfrm>
            <a:off x="1752600" y="4038600"/>
            <a:ext cx="5257800" cy="2723921"/>
          </a:xfrm>
          <a:prstGeom prst="rect">
            <a:avLst/>
          </a:prstGeom>
        </p:spPr>
      </p:pic>
      <p:sp>
        <p:nvSpPr>
          <p:cNvPr id="7" name="Title 6"/>
          <p:cNvSpPr>
            <a:spLocks noGrp="1"/>
          </p:cNvSpPr>
          <p:nvPr>
            <p:ph type="title"/>
          </p:nvPr>
        </p:nvSpPr>
        <p:spPr/>
        <p:txBody>
          <a:bodyPr/>
          <a:lstStyle/>
          <a:p>
            <a:r>
              <a:rPr lang="en-US" dirty="0" smtClean="0"/>
              <a:t>Shutter Speed</a:t>
            </a:r>
            <a:endParaRPr lang="en-US" dirty="0"/>
          </a:p>
        </p:txBody>
      </p:sp>
      <p:sp>
        <p:nvSpPr>
          <p:cNvPr id="8" name="Content Placeholder 7"/>
          <p:cNvSpPr>
            <a:spLocks noGrp="1"/>
          </p:cNvSpPr>
          <p:nvPr>
            <p:ph idx="1"/>
          </p:nvPr>
        </p:nvSpPr>
        <p:spPr>
          <a:xfrm>
            <a:off x="1143000" y="1524000"/>
            <a:ext cx="7552035" cy="1219200"/>
          </a:xfrm>
        </p:spPr>
        <p:txBody>
          <a:bodyPr/>
          <a:lstStyle/>
          <a:p>
            <a:r>
              <a:rPr lang="en-CA" dirty="0" smtClean="0">
                <a:solidFill>
                  <a:srgbClr val="FFFFFF"/>
                </a:solidFill>
                <a:cs typeface="Times New Roman"/>
              </a:rPr>
              <a:t>A fast </a:t>
            </a:r>
            <a:r>
              <a:rPr lang="en-CA" b="1" dirty="0" smtClean="0">
                <a:solidFill>
                  <a:srgbClr val="FFFFFF"/>
                </a:solidFill>
                <a:cs typeface="Times New Roman Bold"/>
              </a:rPr>
              <a:t>Shutter Speed </a:t>
            </a:r>
            <a:r>
              <a:rPr lang="en-CA" dirty="0" smtClean="0">
                <a:solidFill>
                  <a:srgbClr val="FFFFFF"/>
                </a:solidFill>
                <a:cs typeface="Times New Roman"/>
              </a:rPr>
              <a:t>can stop action.</a:t>
            </a:r>
          </a:p>
          <a:p>
            <a:r>
              <a:rPr lang="en-CA" dirty="0" smtClean="0">
                <a:solidFill>
                  <a:srgbClr val="FFFFFF"/>
                </a:solidFill>
                <a:cs typeface="Times New Roman"/>
              </a:rPr>
              <a:t>A slow </a:t>
            </a:r>
            <a:r>
              <a:rPr lang="en-CA" b="1" dirty="0" smtClean="0">
                <a:solidFill>
                  <a:srgbClr val="FFFFFF"/>
                </a:solidFill>
                <a:cs typeface="Times New Roman Bold"/>
              </a:rPr>
              <a:t>Shutter Speed </a:t>
            </a:r>
            <a:r>
              <a:rPr lang="en-CA" dirty="0" smtClean="0">
                <a:solidFill>
                  <a:srgbClr val="FFFFFF"/>
                </a:solidFill>
                <a:cs typeface="Times New Roman"/>
              </a:rPr>
              <a:t>can blur action.</a:t>
            </a:r>
          </a:p>
          <a:p>
            <a:endParaRPr lang="en-US" dirty="0"/>
          </a:p>
        </p:txBody>
      </p:sp>
    </p:spTree>
    <p:extLst>
      <p:ext uri="{BB962C8B-B14F-4D97-AF65-F5344CB8AC3E}">
        <p14:creationId xmlns:p14="http://schemas.microsoft.com/office/powerpoint/2010/main" val="366069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1371600" y="1384300"/>
            <a:ext cx="3429000" cy="1538883"/>
          </a:xfrm>
          <a:prstGeom prst="rect">
            <a:avLst/>
          </a:prstGeom>
          <a:noFill/>
        </p:spPr>
        <p:txBody>
          <a:bodyPr vert="horz" wrap="square" lIns="0" tIns="0" rIns="0" bIns="0" rtlCol="0">
            <a:spAutoFit/>
          </a:bodyPr>
          <a:lstStyle/>
          <a:p>
            <a:pPr>
              <a:lnSpc>
                <a:spcPts val="2400"/>
              </a:lnSpc>
              <a:tabLst>
                <a:tab pos="342900" algn="l"/>
              </a:tabLst>
            </a:pPr>
            <a:r>
              <a:rPr lang="en-CA" sz="2800" dirty="0" smtClean="0">
                <a:solidFill>
                  <a:srgbClr val="FFFFFF"/>
                </a:solidFill>
                <a:cs typeface="Times New Roman Bold"/>
              </a:rPr>
              <a:t>For Sports, use a “fast” shutter speed, like 1/500 or 1/1000 to stop action. </a:t>
            </a:r>
          </a:p>
          <a:p>
            <a:pPr>
              <a:lnSpc>
                <a:spcPts val="2400"/>
              </a:lnSpc>
            </a:pPr>
            <a:endParaRPr lang="en-CA" sz="2498" dirty="0">
              <a:solidFill>
                <a:srgbClr val="000000"/>
              </a:solidFill>
            </a:endParaRPr>
          </a:p>
        </p:txBody>
      </p:sp>
      <p:sp>
        <p:nvSpPr>
          <p:cNvPr id="3" name="TextBox 3"/>
          <p:cNvSpPr txBox="1"/>
          <p:nvPr/>
        </p:nvSpPr>
        <p:spPr>
          <a:xfrm>
            <a:off x="660400" y="1993900"/>
            <a:ext cx="65" cy="623056"/>
          </a:xfrm>
          <a:prstGeom prst="rect">
            <a:avLst/>
          </a:prstGeom>
          <a:noFill/>
        </p:spPr>
        <p:txBody>
          <a:bodyPr vert="horz" wrap="none" lIns="0" tIns="0" rIns="0" bIns="0" rtlCol="0">
            <a:spAutoFit/>
          </a:bodyPr>
          <a:lstStyle/>
          <a:p>
            <a:pPr>
              <a:lnSpc>
                <a:spcPts val="2400"/>
              </a:lnSpc>
            </a:pPr>
            <a:endParaRPr lang="en-CA" sz="2505" b="1" dirty="0" smtClean="0">
              <a:solidFill>
                <a:srgbClr val="FFFFFF"/>
              </a:solidFill>
              <a:latin typeface="Times New Roman Bold"/>
              <a:cs typeface="Times New Roman Bold"/>
            </a:endParaRPr>
          </a:p>
          <a:p>
            <a:pPr>
              <a:lnSpc>
                <a:spcPts val="2400"/>
              </a:lnSpc>
            </a:pPr>
            <a:endParaRPr lang="en-CA" sz="2495" dirty="0">
              <a:solidFill>
                <a:srgbClr val="000000"/>
              </a:solidFill>
            </a:endParaRPr>
          </a:p>
        </p:txBody>
      </p:sp>
      <p:sp>
        <p:nvSpPr>
          <p:cNvPr id="4" name="TextBox 4"/>
          <p:cNvSpPr txBox="1"/>
          <p:nvPr/>
        </p:nvSpPr>
        <p:spPr>
          <a:xfrm>
            <a:off x="4279901" y="3352800"/>
            <a:ext cx="4864100" cy="2333972"/>
          </a:xfrm>
          <a:prstGeom prst="rect">
            <a:avLst/>
          </a:prstGeom>
          <a:noFill/>
        </p:spPr>
        <p:txBody>
          <a:bodyPr vert="horz" wrap="square" lIns="0" tIns="0" rIns="0" bIns="0" rtlCol="0">
            <a:spAutoFit/>
          </a:bodyPr>
          <a:lstStyle/>
          <a:p>
            <a:pPr>
              <a:lnSpc>
                <a:spcPts val="2645"/>
              </a:lnSpc>
            </a:pPr>
            <a:r>
              <a:rPr lang="en-CA" sz="2800" dirty="0" smtClean="0">
                <a:solidFill>
                  <a:srgbClr val="FFFFFF"/>
                </a:solidFill>
                <a:cs typeface="Times New Roman" pitchFamily="18" charset="0"/>
              </a:rPr>
              <a:t>Hummingbird wings requires a shutter speed in excess of 1/10,000 second to stop action, which is not possible for most cameras.</a:t>
            </a:r>
          </a:p>
          <a:p>
            <a:pPr>
              <a:lnSpc>
                <a:spcPts val="2645"/>
              </a:lnSpc>
            </a:pPr>
            <a:endParaRPr lang="en-CA" sz="2304" dirty="0" smtClean="0">
              <a:solidFill>
                <a:srgbClr val="FFFFFF"/>
              </a:solidFill>
              <a:latin typeface="Times New Roman"/>
              <a:cs typeface="Times New Roman"/>
            </a:endParaRPr>
          </a:p>
          <a:p>
            <a:pPr>
              <a:lnSpc>
                <a:spcPts val="2645"/>
              </a:lnSpc>
            </a:pPr>
            <a:endParaRPr lang="en-CA" sz="2304" dirty="0">
              <a:solidFill>
                <a:srgbClr val="000000"/>
              </a:solidFill>
            </a:endParaRPr>
          </a:p>
        </p:txBody>
      </p:sp>
      <p:sp>
        <p:nvSpPr>
          <p:cNvPr id="7" name="TextBox 7"/>
          <p:cNvSpPr txBox="1"/>
          <p:nvPr/>
        </p:nvSpPr>
        <p:spPr>
          <a:xfrm>
            <a:off x="546100" y="5359400"/>
            <a:ext cx="4406900" cy="1434880"/>
          </a:xfrm>
          <a:prstGeom prst="rect">
            <a:avLst/>
          </a:prstGeom>
          <a:noFill/>
        </p:spPr>
        <p:txBody>
          <a:bodyPr vert="horz" wrap="square" lIns="0" tIns="0" rIns="0" bIns="0" rtlCol="0">
            <a:spAutoFit/>
          </a:bodyPr>
          <a:lstStyle/>
          <a:p>
            <a:pPr>
              <a:lnSpc>
                <a:spcPts val="2200"/>
              </a:lnSpc>
              <a:tabLst>
                <a:tab pos="342900" algn="l"/>
                <a:tab pos="342900" algn="l"/>
              </a:tabLst>
            </a:pPr>
            <a:r>
              <a:rPr lang="en-CA" sz="2800" dirty="0" smtClean="0">
                <a:solidFill>
                  <a:srgbClr val="FFFFFF"/>
                </a:solidFill>
                <a:cs typeface="Times New Roman"/>
              </a:rPr>
              <a:t>Using an external flash can stop Hummingbird wings because flash durations are typically 1/35,000 second.</a:t>
            </a:r>
          </a:p>
          <a:p>
            <a:pPr>
              <a:lnSpc>
                <a:spcPts val="2200"/>
              </a:lnSpc>
            </a:pPr>
            <a:endParaRPr lang="en-CA" sz="2800" dirty="0">
              <a:solidFill>
                <a:srgbClr val="000000"/>
              </a:solidFill>
            </a:endParaRPr>
          </a:p>
        </p:txBody>
      </p:sp>
      <p:pic>
        <p:nvPicPr>
          <p:cNvPr id="10" name="Picture 9"/>
          <p:cNvPicPr>
            <a:picLocks/>
          </p:cNvPicPr>
          <p:nvPr/>
        </p:nvPicPr>
        <p:blipFill>
          <a:blip r:embed="rId2" cstate="print"/>
          <a:srcRect l="45833" t="18924" r="13333" b="45454"/>
          <a:stretch>
            <a:fillRect/>
          </a:stretch>
        </p:blipFill>
        <p:spPr>
          <a:xfrm>
            <a:off x="4953000" y="762000"/>
            <a:ext cx="3733800" cy="2438400"/>
          </a:xfrm>
          <a:prstGeom prst="rect">
            <a:avLst/>
          </a:prstGeom>
        </p:spPr>
      </p:pic>
      <p:pic>
        <p:nvPicPr>
          <p:cNvPr id="11" name="Picture 10"/>
          <p:cNvPicPr>
            <a:picLocks/>
          </p:cNvPicPr>
          <p:nvPr/>
        </p:nvPicPr>
        <p:blipFill>
          <a:blip r:embed="rId2" cstate="print"/>
          <a:srcRect l="5000" t="38961" r="56667" b="26531"/>
          <a:stretch>
            <a:fillRect/>
          </a:stretch>
        </p:blipFill>
        <p:spPr>
          <a:xfrm>
            <a:off x="457200" y="2667000"/>
            <a:ext cx="3505200" cy="2362200"/>
          </a:xfrm>
          <a:prstGeom prst="rect">
            <a:avLst/>
          </a:prstGeom>
        </p:spPr>
      </p:pic>
      <p:pic>
        <p:nvPicPr>
          <p:cNvPr id="12" name="Picture 11"/>
          <p:cNvPicPr>
            <a:picLocks/>
          </p:cNvPicPr>
          <p:nvPr/>
        </p:nvPicPr>
        <p:blipFill>
          <a:blip r:embed="rId2" cstate="print"/>
          <a:srcRect l="54167" t="73469" r="13333" b="2041"/>
          <a:stretch>
            <a:fillRect/>
          </a:stretch>
        </p:blipFill>
        <p:spPr>
          <a:xfrm>
            <a:off x="4953000" y="5029200"/>
            <a:ext cx="2971800" cy="1676400"/>
          </a:xfrm>
          <a:prstGeom prst="rect">
            <a:avLst/>
          </a:prstGeom>
        </p:spPr>
      </p:pic>
    </p:spTree>
    <p:extLst>
      <p:ext uri="{BB962C8B-B14F-4D97-AF65-F5344CB8AC3E}">
        <p14:creationId xmlns:p14="http://schemas.microsoft.com/office/powerpoint/2010/main" val="285190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1900" y="812800"/>
            <a:ext cx="65" cy="948978"/>
          </a:xfrm>
          <a:prstGeom prst="rect">
            <a:avLst/>
          </a:prstGeom>
          <a:noFill/>
        </p:spPr>
        <p:txBody>
          <a:bodyPr vert="horz" wrap="none" lIns="0" tIns="0" rIns="0" bIns="0" rtlCol="0">
            <a:spAutoFit/>
          </a:bodyPr>
          <a:lstStyle/>
          <a:p>
            <a:pPr>
              <a:lnSpc>
                <a:spcPts val="3680"/>
              </a:lnSpc>
            </a:pPr>
            <a:endParaRPr lang="en-CA" sz="3204" dirty="0" smtClean="0">
              <a:solidFill>
                <a:srgbClr val="FFFFFF"/>
              </a:solidFill>
              <a:latin typeface="Times New Roman"/>
              <a:cs typeface="Times New Roman"/>
            </a:endParaRPr>
          </a:p>
          <a:p>
            <a:pPr>
              <a:lnSpc>
                <a:spcPts val="3680"/>
              </a:lnSpc>
            </a:pPr>
            <a:endParaRPr lang="en-CA" sz="3204" dirty="0">
              <a:solidFill>
                <a:srgbClr val="000000"/>
              </a:solidFill>
            </a:endParaRPr>
          </a:p>
        </p:txBody>
      </p:sp>
      <p:sp>
        <p:nvSpPr>
          <p:cNvPr id="9" name="Title 8"/>
          <p:cNvSpPr>
            <a:spLocks noGrp="1"/>
          </p:cNvSpPr>
          <p:nvPr>
            <p:ph type="title"/>
          </p:nvPr>
        </p:nvSpPr>
        <p:spPr>
          <a:xfrm>
            <a:off x="914400" y="527605"/>
            <a:ext cx="7780635" cy="763525"/>
          </a:xfrm>
        </p:spPr>
        <p:txBody>
          <a:bodyPr>
            <a:noAutofit/>
          </a:bodyPr>
          <a:lstStyle/>
          <a:p>
            <a:r>
              <a:rPr lang="en-CA" dirty="0" smtClean="0">
                <a:solidFill>
                  <a:srgbClr val="FFFFFF"/>
                </a:solidFill>
                <a:effectLst/>
                <a:cs typeface="Times New Roman"/>
              </a:rPr>
              <a:t>Is this closer to 1/2 sec. or 1/1000 sec.?</a:t>
            </a:r>
            <a:endParaRPr lang="en-US" dirty="0"/>
          </a:p>
        </p:txBody>
      </p:sp>
      <p:pic>
        <p:nvPicPr>
          <p:cNvPr id="11" name="Content Placeholder 5"/>
          <p:cNvPicPr>
            <a:picLocks noGrp="1"/>
          </p:cNvPicPr>
          <p:nvPr>
            <p:ph idx="1"/>
          </p:nvPr>
        </p:nvPicPr>
        <p:blipFill>
          <a:blip r:embed="rId2" cstate="print"/>
          <a:srcRect l="11368" t="22602" r="8954" b="6573"/>
          <a:stretch>
            <a:fillRect/>
          </a:stretch>
        </p:blipFill>
        <p:spPr>
          <a:xfrm>
            <a:off x="1157109" y="1636589"/>
            <a:ext cx="6982183" cy="4654796"/>
          </a:xfrm>
          <a:prstGeom prst="rect">
            <a:avLst/>
          </a:prstGeom>
        </p:spPr>
      </p:pic>
    </p:spTree>
    <p:extLst>
      <p:ext uri="{BB962C8B-B14F-4D97-AF65-F5344CB8AC3E}">
        <p14:creationId xmlns:p14="http://schemas.microsoft.com/office/powerpoint/2010/main" val="39348570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08100" y="965200"/>
            <a:ext cx="65" cy="948978"/>
          </a:xfrm>
          <a:prstGeom prst="rect">
            <a:avLst/>
          </a:prstGeom>
          <a:noFill/>
        </p:spPr>
        <p:txBody>
          <a:bodyPr vert="horz" wrap="none" lIns="0" tIns="0" rIns="0" bIns="0" rtlCol="0">
            <a:spAutoFit/>
          </a:bodyPr>
          <a:lstStyle/>
          <a:p>
            <a:pPr>
              <a:lnSpc>
                <a:spcPts val="3680"/>
              </a:lnSpc>
            </a:pPr>
            <a:endParaRPr lang="en-CA" sz="3204" dirty="0" smtClean="0">
              <a:solidFill>
                <a:srgbClr val="FFFFFF"/>
              </a:solidFill>
              <a:latin typeface="Times New Roman"/>
              <a:cs typeface="Times New Roman"/>
            </a:endParaRPr>
          </a:p>
          <a:p>
            <a:pPr>
              <a:lnSpc>
                <a:spcPts val="3680"/>
              </a:lnSpc>
            </a:pPr>
            <a:endParaRPr lang="en-CA" sz="3204" dirty="0">
              <a:solidFill>
                <a:srgbClr val="000000"/>
              </a:solidFill>
            </a:endParaRPr>
          </a:p>
        </p:txBody>
      </p:sp>
      <p:sp>
        <p:nvSpPr>
          <p:cNvPr id="5" name="Title 4"/>
          <p:cNvSpPr>
            <a:spLocks noGrp="1"/>
          </p:cNvSpPr>
          <p:nvPr>
            <p:ph type="title"/>
          </p:nvPr>
        </p:nvSpPr>
        <p:spPr>
          <a:xfrm>
            <a:off x="1143000" y="527605"/>
            <a:ext cx="7552035" cy="763525"/>
          </a:xfrm>
        </p:spPr>
        <p:txBody>
          <a:bodyPr>
            <a:noAutofit/>
          </a:bodyPr>
          <a:lstStyle/>
          <a:p>
            <a:r>
              <a:rPr lang="en-CA" dirty="0" smtClean="0">
                <a:solidFill>
                  <a:srgbClr val="FFFFFF"/>
                </a:solidFill>
                <a:effectLst/>
                <a:cs typeface="Times New Roman"/>
              </a:rPr>
              <a:t>Is this closer to 1/2 sec. or 1/1000 sec.?</a:t>
            </a:r>
            <a:endParaRPr lang="en-US" dirty="0"/>
          </a:p>
        </p:txBody>
      </p:sp>
      <p:pic>
        <p:nvPicPr>
          <p:cNvPr id="8" name="Content Placeholder 5"/>
          <p:cNvPicPr>
            <a:picLocks noGrp="1"/>
          </p:cNvPicPr>
          <p:nvPr>
            <p:ph idx="1"/>
          </p:nvPr>
        </p:nvPicPr>
        <p:blipFill>
          <a:blip r:embed="rId2" cstate="print"/>
          <a:srcRect l="25855" t="25172" r="22233" b="6573"/>
          <a:stretch>
            <a:fillRect/>
          </a:stretch>
        </p:blipFill>
        <p:spPr>
          <a:xfrm>
            <a:off x="2373676" y="1752600"/>
            <a:ext cx="4549049" cy="4485879"/>
          </a:xfrm>
          <a:prstGeom prst="rect">
            <a:avLst/>
          </a:prstGeom>
        </p:spPr>
      </p:pic>
    </p:spTree>
    <p:extLst>
      <p:ext uri="{BB962C8B-B14F-4D97-AF65-F5344CB8AC3E}">
        <p14:creationId xmlns:p14="http://schemas.microsoft.com/office/powerpoint/2010/main" val="3117402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while Working with Photography</a:t>
            </a:r>
            <a:endParaRPr lang="en-US" dirty="0"/>
          </a:p>
        </p:txBody>
      </p:sp>
      <p:sp>
        <p:nvSpPr>
          <p:cNvPr id="3" name="Content Placeholder 2"/>
          <p:cNvSpPr>
            <a:spLocks noGrp="1"/>
          </p:cNvSpPr>
          <p:nvPr>
            <p:ph idx="1"/>
          </p:nvPr>
        </p:nvSpPr>
        <p:spPr>
          <a:xfrm>
            <a:off x="4191000" y="1596541"/>
            <a:ext cx="4504035" cy="4733854"/>
          </a:xfrm>
        </p:spPr>
        <p:txBody>
          <a:bodyPr>
            <a:normAutofit fontScale="92500"/>
          </a:bodyPr>
          <a:lstStyle/>
          <a:p>
            <a:r>
              <a:rPr lang="en-US" dirty="0"/>
              <a:t>Be aware of your surroundings. </a:t>
            </a:r>
            <a:r>
              <a:rPr lang="en-US" dirty="0" smtClean="0"/>
              <a:t>Don’t </a:t>
            </a:r>
            <a:r>
              <a:rPr lang="en-US" dirty="0"/>
              <a:t>be so engrossed in your photo that you </a:t>
            </a:r>
            <a:r>
              <a:rPr lang="en-US" dirty="0" smtClean="0"/>
              <a:t>end up in harms way.</a:t>
            </a:r>
            <a:endParaRPr lang="en-US" dirty="0"/>
          </a:p>
          <a:p>
            <a:r>
              <a:rPr lang="en-US" dirty="0"/>
              <a:t>If you are outdoors, take the usual precautions such as sunscreen, hat, </a:t>
            </a:r>
            <a:r>
              <a:rPr lang="en-US" dirty="0" smtClean="0"/>
              <a:t>raingear, </a:t>
            </a:r>
            <a:r>
              <a:rPr lang="en-US" dirty="0"/>
              <a:t>etc.</a:t>
            </a:r>
          </a:p>
          <a:p>
            <a:r>
              <a:rPr lang="en-US" dirty="0"/>
              <a:t>Use the buddy system.</a:t>
            </a:r>
          </a:p>
          <a:p>
            <a:r>
              <a:rPr lang="en-US" dirty="0"/>
              <a:t>Tell someone where you are going.</a:t>
            </a:r>
          </a:p>
          <a:p>
            <a:endParaRPr lang="en-US" dirty="0"/>
          </a:p>
        </p:txBody>
      </p:sp>
      <p:pic>
        <p:nvPicPr>
          <p:cNvPr id="5" name="Picture 4"/>
          <p:cNvPicPr>
            <a:picLocks noChangeAspect="1"/>
          </p:cNvPicPr>
          <p:nvPr/>
        </p:nvPicPr>
        <p:blipFill>
          <a:blip r:embed="rId2"/>
          <a:stretch>
            <a:fillRect/>
          </a:stretch>
        </p:blipFill>
        <p:spPr>
          <a:xfrm>
            <a:off x="533400" y="1596541"/>
            <a:ext cx="3148657" cy="4727758"/>
          </a:xfrm>
          <a:prstGeom prst="rect">
            <a:avLst/>
          </a:prstGeom>
        </p:spPr>
      </p:pic>
    </p:spTree>
    <p:extLst>
      <p:ext uri="{BB962C8B-B14F-4D97-AF65-F5344CB8AC3E}">
        <p14:creationId xmlns:p14="http://schemas.microsoft.com/office/powerpoint/2010/main" val="38258296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527605"/>
            <a:ext cx="7628235" cy="763525"/>
          </a:xfrm>
        </p:spPr>
        <p:txBody>
          <a:bodyPr>
            <a:noAutofit/>
          </a:bodyPr>
          <a:lstStyle/>
          <a:p>
            <a:r>
              <a:rPr lang="en-CA" dirty="0" smtClean="0">
                <a:solidFill>
                  <a:srgbClr val="FFFFFF"/>
                </a:solidFill>
                <a:effectLst/>
                <a:cs typeface="Times New Roman"/>
              </a:rPr>
              <a:t>Is this closer to 1/2 sec. or 1/1000 sec.?</a:t>
            </a:r>
            <a:endParaRPr lang="en-US" dirty="0">
              <a:effectLst/>
            </a:endParaRPr>
          </a:p>
        </p:txBody>
      </p:sp>
      <p:pic>
        <p:nvPicPr>
          <p:cNvPr id="6" name="Content Placeholder 5"/>
          <p:cNvPicPr>
            <a:picLocks noGrp="1" noChangeAspect="1"/>
          </p:cNvPicPr>
          <p:nvPr>
            <p:ph idx="1"/>
          </p:nvPr>
        </p:nvPicPr>
        <p:blipFill>
          <a:blip r:embed="rId2" cstate="print"/>
          <a:srcRect l="11667" t="24490" r="10833" b="6493"/>
          <a:stretch>
            <a:fillRect/>
          </a:stretch>
        </p:blipFill>
        <p:spPr>
          <a:xfrm>
            <a:off x="1252538" y="1696002"/>
            <a:ext cx="6791325" cy="4535970"/>
          </a:xfrm>
          <a:prstGeom prst="rect">
            <a:avLst/>
          </a:prstGeom>
        </p:spPr>
      </p:pic>
    </p:spTree>
    <p:extLst>
      <p:ext uri="{BB962C8B-B14F-4D97-AF65-F5344CB8AC3E}">
        <p14:creationId xmlns:p14="http://schemas.microsoft.com/office/powerpoint/2010/main" val="23213229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4167" t="30056" r="4167" b="5380"/>
          <a:stretch>
            <a:fillRect/>
          </a:stretch>
        </p:blipFill>
        <p:spPr>
          <a:xfrm>
            <a:off x="381000" y="1676400"/>
            <a:ext cx="8382000" cy="4419600"/>
          </a:xfrm>
          <a:prstGeom prst="rect">
            <a:avLst/>
          </a:prstGeom>
        </p:spPr>
      </p:pic>
      <p:sp>
        <p:nvSpPr>
          <p:cNvPr id="3" name="TextBox 2"/>
          <p:cNvSpPr txBox="1"/>
          <p:nvPr/>
        </p:nvSpPr>
        <p:spPr>
          <a:xfrm>
            <a:off x="2133600" y="838200"/>
            <a:ext cx="7010400" cy="948978"/>
          </a:xfrm>
          <a:prstGeom prst="rect">
            <a:avLst/>
          </a:prstGeom>
          <a:noFill/>
        </p:spPr>
        <p:txBody>
          <a:bodyPr vert="horz" wrap="square" lIns="0" tIns="0" rIns="0" bIns="0" rtlCol="0">
            <a:spAutoFit/>
          </a:bodyPr>
          <a:lstStyle/>
          <a:p>
            <a:pPr>
              <a:lnSpc>
                <a:spcPts val="3680"/>
              </a:lnSpc>
            </a:pPr>
            <a:endParaRPr lang="en-CA" sz="3204" dirty="0" smtClean="0">
              <a:solidFill>
                <a:srgbClr val="FFFFFF"/>
              </a:solidFill>
              <a:latin typeface="Times New Roman"/>
              <a:cs typeface="Times New Roman"/>
            </a:endParaRPr>
          </a:p>
          <a:p>
            <a:pPr>
              <a:lnSpc>
                <a:spcPts val="3680"/>
              </a:lnSpc>
            </a:pPr>
            <a:endParaRPr lang="en-CA" sz="3204" dirty="0">
              <a:solidFill>
                <a:srgbClr val="000000"/>
              </a:solidFill>
            </a:endParaRPr>
          </a:p>
        </p:txBody>
      </p:sp>
      <p:sp>
        <p:nvSpPr>
          <p:cNvPr id="4" name="Title 3"/>
          <p:cNvSpPr>
            <a:spLocks noGrp="1"/>
          </p:cNvSpPr>
          <p:nvPr>
            <p:ph type="title"/>
          </p:nvPr>
        </p:nvSpPr>
        <p:spPr/>
        <p:txBody>
          <a:bodyPr>
            <a:normAutofit/>
          </a:bodyPr>
          <a:lstStyle/>
          <a:p>
            <a:r>
              <a:rPr lang="en-CA" sz="3600" dirty="0" smtClean="0">
                <a:solidFill>
                  <a:srgbClr val="FFFFFF"/>
                </a:solidFill>
                <a:cs typeface="Times New Roman"/>
              </a:rPr>
              <a:t>Is this closer to 1/2 sec. or 1/1000 sec.?</a:t>
            </a:r>
            <a:endParaRPr lang="en-US" sz="3600" dirty="0"/>
          </a:p>
        </p:txBody>
      </p:sp>
    </p:spTree>
    <p:extLst>
      <p:ext uri="{BB962C8B-B14F-4D97-AF65-F5344CB8AC3E}">
        <p14:creationId xmlns:p14="http://schemas.microsoft.com/office/powerpoint/2010/main" val="920667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Image result for amazing photography"/>
          <p:cNvPicPr>
            <a:picLocks noChangeAspect="1" noChangeArrowheads="1"/>
          </p:cNvPicPr>
          <p:nvPr/>
        </p:nvPicPr>
        <p:blipFill>
          <a:blip r:embed="rId2" cstate="print"/>
          <a:srcRect/>
          <a:stretch>
            <a:fillRect/>
          </a:stretch>
        </p:blipFill>
        <p:spPr bwMode="auto">
          <a:xfrm>
            <a:off x="5212134" y="1371600"/>
            <a:ext cx="3931866" cy="3048000"/>
          </a:xfrm>
          <a:prstGeom prst="rect">
            <a:avLst/>
          </a:prstGeom>
          <a:noFill/>
        </p:spPr>
      </p:pic>
      <p:sp>
        <p:nvSpPr>
          <p:cNvPr id="11" name="Title 10"/>
          <p:cNvSpPr>
            <a:spLocks noGrp="1"/>
          </p:cNvSpPr>
          <p:nvPr>
            <p:ph type="title"/>
          </p:nvPr>
        </p:nvSpPr>
        <p:spPr/>
        <p:txBody>
          <a:bodyPr>
            <a:normAutofit/>
          </a:bodyPr>
          <a:lstStyle/>
          <a:p>
            <a:r>
              <a:rPr lang="en-CA" dirty="0" smtClean="0">
                <a:solidFill>
                  <a:srgbClr val="DAF4F8"/>
                </a:solidFill>
                <a:effectLst/>
                <a:cs typeface="Calibri"/>
              </a:rPr>
              <a:t>Practice</a:t>
            </a:r>
            <a:r>
              <a:rPr lang="en-CA" dirty="0" smtClean="0">
                <a:solidFill>
                  <a:srgbClr val="000000"/>
                </a:solidFill>
                <a:effectLst/>
                <a:cs typeface="Calibri"/>
              </a:rPr>
              <a:t> </a:t>
            </a:r>
            <a:r>
              <a:rPr lang="en-CA" dirty="0" smtClean="0">
                <a:solidFill>
                  <a:srgbClr val="DAF4F8"/>
                </a:solidFill>
                <a:effectLst/>
                <a:cs typeface="Calibri"/>
              </a:rPr>
              <a:t>with</a:t>
            </a:r>
            <a:r>
              <a:rPr lang="en-CA" dirty="0" smtClean="0">
                <a:solidFill>
                  <a:srgbClr val="000000"/>
                </a:solidFill>
                <a:effectLst/>
                <a:cs typeface="Calibri"/>
              </a:rPr>
              <a:t> </a:t>
            </a:r>
            <a:r>
              <a:rPr lang="en-CA" dirty="0" smtClean="0">
                <a:solidFill>
                  <a:srgbClr val="DAF4F8"/>
                </a:solidFill>
                <a:effectLst/>
                <a:cs typeface="Calibri"/>
              </a:rPr>
              <a:t>Your</a:t>
            </a:r>
            <a:r>
              <a:rPr lang="en-CA" dirty="0" smtClean="0">
                <a:solidFill>
                  <a:srgbClr val="000000"/>
                </a:solidFill>
                <a:effectLst/>
                <a:cs typeface="Calibri"/>
              </a:rPr>
              <a:t> </a:t>
            </a:r>
            <a:r>
              <a:rPr lang="en-CA" dirty="0" smtClean="0">
                <a:solidFill>
                  <a:srgbClr val="DAF4F8"/>
                </a:solidFill>
                <a:effectLst/>
                <a:cs typeface="Calibri"/>
              </a:rPr>
              <a:t>Camera</a:t>
            </a:r>
            <a:endParaRPr lang="en-US" dirty="0">
              <a:effectLst/>
            </a:endParaRPr>
          </a:p>
        </p:txBody>
      </p:sp>
      <p:sp>
        <p:nvSpPr>
          <p:cNvPr id="13" name="Content Placeholder 12"/>
          <p:cNvSpPr>
            <a:spLocks noGrp="1"/>
          </p:cNvSpPr>
          <p:nvPr>
            <p:ph idx="1"/>
          </p:nvPr>
        </p:nvSpPr>
        <p:spPr>
          <a:xfrm>
            <a:off x="152401" y="1596540"/>
            <a:ext cx="5181600" cy="5109059"/>
          </a:xfrm>
        </p:spPr>
        <p:txBody>
          <a:bodyPr>
            <a:normAutofit fontScale="92500" lnSpcReduction="20000"/>
          </a:bodyPr>
          <a:lstStyle/>
          <a:p>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best</a:t>
            </a:r>
            <a:r>
              <a:rPr lang="en-CA" dirty="0" smtClean="0">
                <a:solidFill>
                  <a:srgbClr val="000000"/>
                </a:solidFill>
                <a:cs typeface="Constantia"/>
              </a:rPr>
              <a:t> </a:t>
            </a:r>
            <a:r>
              <a:rPr lang="en-CA" dirty="0" smtClean="0">
                <a:solidFill>
                  <a:srgbClr val="FFFFFF"/>
                </a:solidFill>
                <a:cs typeface="Constantia"/>
              </a:rPr>
              <a:t>way</a:t>
            </a:r>
            <a:r>
              <a:rPr lang="en-CA" dirty="0" smtClean="0">
                <a:solidFill>
                  <a:srgbClr val="000000"/>
                </a:solidFill>
                <a:cs typeface="Constantia"/>
              </a:rPr>
              <a:t> </a:t>
            </a:r>
            <a:r>
              <a:rPr lang="en-CA" dirty="0" smtClean="0">
                <a:solidFill>
                  <a:srgbClr val="FFFFFF"/>
                </a:solidFill>
                <a:cs typeface="Constantia"/>
              </a:rPr>
              <a:t>to</a:t>
            </a:r>
            <a:r>
              <a:rPr lang="en-CA" dirty="0" smtClean="0">
                <a:solidFill>
                  <a:srgbClr val="000000"/>
                </a:solidFill>
                <a:cs typeface="Constantia"/>
              </a:rPr>
              <a:t> </a:t>
            </a:r>
            <a:r>
              <a:rPr lang="en-CA" dirty="0" smtClean="0">
                <a:solidFill>
                  <a:srgbClr val="FFFFFF"/>
                </a:solidFill>
                <a:cs typeface="Constantia"/>
              </a:rPr>
              <a:t>take</a:t>
            </a:r>
            <a:r>
              <a:rPr lang="en-CA" dirty="0" smtClean="0">
                <a:solidFill>
                  <a:srgbClr val="000000"/>
                </a:solidFill>
                <a:cs typeface="Constantia"/>
              </a:rPr>
              <a:t> </a:t>
            </a:r>
            <a:r>
              <a:rPr lang="en-CA" dirty="0" smtClean="0">
                <a:solidFill>
                  <a:srgbClr val="FFFFFF"/>
                </a:solidFill>
                <a:cs typeface="Constantia"/>
              </a:rPr>
              <a:t>good</a:t>
            </a:r>
            <a:r>
              <a:rPr lang="en-CA" dirty="0" smtClean="0">
                <a:solidFill>
                  <a:srgbClr val="000000"/>
                </a:solidFill>
                <a:cs typeface="Constantia"/>
              </a:rPr>
              <a:t> </a:t>
            </a:r>
            <a:r>
              <a:rPr lang="en-CA" dirty="0" smtClean="0">
                <a:solidFill>
                  <a:srgbClr val="FFFFFF"/>
                </a:solidFill>
                <a:cs typeface="Constantia"/>
              </a:rPr>
              <a:t>pictures</a:t>
            </a:r>
            <a:r>
              <a:rPr lang="en-CA" dirty="0" smtClean="0">
                <a:solidFill>
                  <a:srgbClr val="000000"/>
                </a:solidFill>
                <a:cs typeface="Constantia"/>
              </a:rPr>
              <a:t> </a:t>
            </a:r>
            <a:r>
              <a:rPr lang="en-CA" dirty="0" smtClean="0">
                <a:solidFill>
                  <a:srgbClr val="FFFFFF"/>
                </a:solidFill>
                <a:cs typeface="Constantia"/>
              </a:rPr>
              <a:t>is</a:t>
            </a:r>
            <a:r>
              <a:rPr lang="en-CA" dirty="0" smtClean="0">
                <a:solidFill>
                  <a:srgbClr val="000000"/>
                </a:solidFill>
                <a:cs typeface="Constantia"/>
              </a:rPr>
              <a:t> </a:t>
            </a:r>
            <a:r>
              <a:rPr lang="en-CA" dirty="0" smtClean="0">
                <a:solidFill>
                  <a:srgbClr val="FFFFFF"/>
                </a:solidFill>
                <a:cs typeface="Constantia"/>
              </a:rPr>
              <a:t>to </a:t>
            </a:r>
            <a:r>
              <a:rPr lang="en-CA" dirty="0" smtClean="0">
                <a:solidFill>
                  <a:srgbClr val="FFFFFF"/>
                </a:solidFill>
                <a:cs typeface="Constantia Italic"/>
              </a:rPr>
              <a:t>take</a:t>
            </a:r>
            <a:r>
              <a:rPr lang="en-CA" dirty="0" smtClean="0">
                <a:solidFill>
                  <a:srgbClr val="000000"/>
                </a:solidFill>
                <a:cs typeface="Constantia Italic"/>
              </a:rPr>
              <a:t> </a:t>
            </a:r>
            <a:r>
              <a:rPr lang="en-CA" dirty="0" smtClean="0">
                <a:solidFill>
                  <a:srgbClr val="FFFFFF"/>
                </a:solidFill>
                <a:cs typeface="Constantia Italic"/>
              </a:rPr>
              <a:t>a</a:t>
            </a:r>
            <a:r>
              <a:rPr lang="en-CA" dirty="0" smtClean="0">
                <a:solidFill>
                  <a:srgbClr val="000000"/>
                </a:solidFill>
                <a:cs typeface="Constantia Italic"/>
              </a:rPr>
              <a:t> </a:t>
            </a:r>
            <a:r>
              <a:rPr lang="en-CA" dirty="0" smtClean="0">
                <a:solidFill>
                  <a:srgbClr val="FFFFFF"/>
                </a:solidFill>
                <a:cs typeface="Constantia Italic"/>
              </a:rPr>
              <a:t>lot</a:t>
            </a:r>
            <a:r>
              <a:rPr lang="en-CA" dirty="0" smtClean="0">
                <a:solidFill>
                  <a:srgbClr val="000000"/>
                </a:solidFill>
                <a:cs typeface="Constantia Italic"/>
              </a:rPr>
              <a:t> </a:t>
            </a:r>
            <a:r>
              <a:rPr lang="en-CA" dirty="0" smtClean="0">
                <a:solidFill>
                  <a:srgbClr val="FFFFFF"/>
                </a:solidFill>
                <a:cs typeface="Constantia Italic"/>
              </a:rPr>
              <a:t>of</a:t>
            </a:r>
            <a:r>
              <a:rPr lang="en-CA" dirty="0" smtClean="0">
                <a:solidFill>
                  <a:srgbClr val="000000"/>
                </a:solidFill>
                <a:cs typeface="Constantia Italic"/>
              </a:rPr>
              <a:t> </a:t>
            </a:r>
            <a:r>
              <a:rPr lang="en-CA" dirty="0" smtClean="0">
                <a:solidFill>
                  <a:srgbClr val="FFFFFF"/>
                </a:solidFill>
                <a:cs typeface="Constantia Italic"/>
              </a:rPr>
              <a:t>them</a:t>
            </a:r>
            <a:r>
              <a:rPr lang="en-CA" dirty="0" smtClean="0">
                <a:solidFill>
                  <a:srgbClr val="000000"/>
                </a:solidFill>
                <a:cs typeface="Constantia Italic"/>
              </a:rPr>
              <a:t> </a:t>
            </a:r>
            <a:r>
              <a:rPr lang="en-CA" dirty="0" smtClean="0">
                <a:solidFill>
                  <a:srgbClr val="FFFFFF"/>
                </a:solidFill>
                <a:cs typeface="Constantia Italic"/>
              </a:rPr>
              <a:t>and to</a:t>
            </a:r>
            <a:r>
              <a:rPr lang="en-CA" dirty="0" smtClean="0">
                <a:solidFill>
                  <a:srgbClr val="000000"/>
                </a:solidFill>
                <a:cs typeface="Constantia Italic"/>
              </a:rPr>
              <a:t> </a:t>
            </a:r>
            <a:r>
              <a:rPr lang="en-CA" dirty="0" smtClean="0">
                <a:solidFill>
                  <a:srgbClr val="FFFFFF"/>
                </a:solidFill>
                <a:cs typeface="Constantia Italic"/>
              </a:rPr>
              <a:t>experiment</a:t>
            </a:r>
            <a:r>
              <a:rPr lang="en-CA" dirty="0" smtClean="0">
                <a:solidFill>
                  <a:srgbClr val="000000"/>
                </a:solidFill>
                <a:cs typeface="Constantia Italic"/>
              </a:rPr>
              <a:t> </a:t>
            </a:r>
            <a:r>
              <a:rPr lang="en-CA" dirty="0" smtClean="0">
                <a:solidFill>
                  <a:srgbClr val="FFFFFF"/>
                </a:solidFill>
                <a:cs typeface="Constantia Italic"/>
              </a:rPr>
              <a:t>with</a:t>
            </a:r>
            <a:r>
              <a:rPr lang="en-CA" dirty="0" smtClean="0">
                <a:solidFill>
                  <a:srgbClr val="000000"/>
                </a:solidFill>
                <a:cs typeface="Constantia Italic"/>
              </a:rPr>
              <a:t> </a:t>
            </a:r>
            <a:r>
              <a:rPr lang="en-CA" dirty="0" smtClean="0">
                <a:solidFill>
                  <a:srgbClr val="FFFFFF"/>
                </a:solidFill>
                <a:cs typeface="Constantia Italic"/>
              </a:rPr>
              <a:t>your</a:t>
            </a:r>
            <a:r>
              <a:rPr lang="en-CA" dirty="0" smtClean="0">
                <a:solidFill>
                  <a:srgbClr val="000000"/>
                </a:solidFill>
                <a:cs typeface="Constantia Italic"/>
              </a:rPr>
              <a:t> </a:t>
            </a:r>
            <a:r>
              <a:rPr lang="en-CA" dirty="0" smtClean="0">
                <a:solidFill>
                  <a:srgbClr val="FFFFFF"/>
                </a:solidFill>
                <a:cs typeface="Constantia Italic"/>
              </a:rPr>
              <a:t>camera.</a:t>
            </a:r>
          </a:p>
          <a:p>
            <a:r>
              <a:rPr lang="en-CA" dirty="0" smtClean="0">
                <a:solidFill>
                  <a:srgbClr val="FFFFFF"/>
                </a:solidFill>
                <a:cs typeface="Constantia"/>
              </a:rPr>
              <a:t>Understand</a:t>
            </a:r>
            <a:r>
              <a:rPr lang="en-CA" dirty="0" smtClean="0">
                <a:solidFill>
                  <a:srgbClr val="000000"/>
                </a:solidFill>
                <a:cs typeface="Constantia"/>
              </a:rPr>
              <a:t> </a:t>
            </a:r>
            <a:r>
              <a:rPr lang="en-CA" dirty="0" smtClean="0">
                <a:solidFill>
                  <a:srgbClr val="FFFFFF"/>
                </a:solidFill>
                <a:cs typeface="Constantia"/>
              </a:rPr>
              <a:t>your</a:t>
            </a:r>
            <a:r>
              <a:rPr lang="en-CA" dirty="0" smtClean="0">
                <a:solidFill>
                  <a:srgbClr val="000000"/>
                </a:solidFill>
                <a:cs typeface="Constantia"/>
              </a:rPr>
              <a:t> </a:t>
            </a:r>
            <a:r>
              <a:rPr lang="en-CA" dirty="0" smtClean="0">
                <a:solidFill>
                  <a:srgbClr val="FFFFFF"/>
                </a:solidFill>
                <a:cs typeface="Constantia"/>
              </a:rPr>
              <a:t>camera</a:t>
            </a:r>
            <a:r>
              <a:rPr lang="en-CA" dirty="0" smtClean="0">
                <a:solidFill>
                  <a:srgbClr val="000000"/>
                </a:solidFill>
                <a:cs typeface="Constantia"/>
              </a:rPr>
              <a:t> </a:t>
            </a:r>
            <a:r>
              <a:rPr lang="en-CA" dirty="0" smtClean="0">
                <a:solidFill>
                  <a:srgbClr val="FFFFFF"/>
                </a:solidFill>
                <a:cs typeface="Constantia"/>
              </a:rPr>
              <a:t>settings</a:t>
            </a:r>
          </a:p>
          <a:p>
            <a:pPr>
              <a:lnSpc>
                <a:spcPts val="2300"/>
              </a:lnSpc>
            </a:pPr>
            <a:r>
              <a:rPr lang="en-CA" dirty="0" smtClean="0">
                <a:solidFill>
                  <a:srgbClr val="FFFFFF"/>
                </a:solidFill>
                <a:cs typeface="Constantia"/>
              </a:rPr>
              <a:t>Take</a:t>
            </a:r>
            <a:r>
              <a:rPr lang="en-CA" dirty="0" smtClean="0">
                <a:solidFill>
                  <a:srgbClr val="000000"/>
                </a:solidFill>
                <a:cs typeface="Constantia"/>
              </a:rPr>
              <a:t> </a:t>
            </a:r>
            <a:r>
              <a:rPr lang="en-CA" dirty="0" smtClean="0">
                <a:solidFill>
                  <a:srgbClr val="FFFFFF"/>
                </a:solidFill>
                <a:cs typeface="Constantia"/>
              </a:rPr>
              <a:t>pictures</a:t>
            </a:r>
            <a:r>
              <a:rPr lang="en-CA" dirty="0" smtClean="0">
                <a:solidFill>
                  <a:srgbClr val="000000"/>
                </a:solidFill>
                <a:cs typeface="Constantia"/>
              </a:rPr>
              <a:t> </a:t>
            </a:r>
            <a:r>
              <a:rPr lang="en-CA" dirty="0" smtClean="0">
                <a:solidFill>
                  <a:srgbClr val="FFFFFF"/>
                </a:solidFill>
                <a:cs typeface="Constantia"/>
              </a:rPr>
              <a:t>and</a:t>
            </a:r>
            <a:r>
              <a:rPr lang="en-CA" dirty="0" smtClean="0">
                <a:solidFill>
                  <a:srgbClr val="000000"/>
                </a:solidFill>
                <a:cs typeface="Constantia"/>
              </a:rPr>
              <a:t> </a:t>
            </a:r>
            <a:r>
              <a:rPr lang="en-CA" dirty="0" smtClean="0">
                <a:solidFill>
                  <a:srgbClr val="FFFFFF"/>
                </a:solidFill>
                <a:cs typeface="Constantia"/>
              </a:rPr>
              <a:t>do</a:t>
            </a:r>
            <a:r>
              <a:rPr lang="en-CA" dirty="0" smtClean="0">
                <a:solidFill>
                  <a:srgbClr val="000000"/>
                </a:solidFill>
                <a:cs typeface="Constantia"/>
              </a:rPr>
              <a:t> </a:t>
            </a:r>
            <a:r>
              <a:rPr lang="en-CA" dirty="0" smtClean="0">
                <a:solidFill>
                  <a:srgbClr val="FFFFFF"/>
                </a:solidFill>
                <a:cs typeface="Constantia"/>
              </a:rPr>
              <a:t>tests:</a:t>
            </a:r>
            <a:r>
              <a:rPr lang="en-CA" dirty="0" smtClean="0">
                <a:solidFill>
                  <a:srgbClr val="000000"/>
                </a:solidFill>
                <a:cs typeface="Constantia"/>
              </a:rPr>
              <a:t> </a:t>
            </a:r>
            <a:r>
              <a:rPr lang="en-CA" dirty="0" smtClean="0">
                <a:solidFill>
                  <a:srgbClr val="FFFFFF"/>
                </a:solidFill>
                <a:cs typeface="Constantia"/>
              </a:rPr>
              <a:t> Take</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same</a:t>
            </a:r>
            <a:r>
              <a:rPr lang="en-CA" dirty="0" smtClean="0">
                <a:solidFill>
                  <a:srgbClr val="000000"/>
                </a:solidFill>
                <a:cs typeface="Constantia"/>
              </a:rPr>
              <a:t> </a:t>
            </a:r>
            <a:r>
              <a:rPr lang="en-CA" dirty="0" smtClean="0">
                <a:solidFill>
                  <a:srgbClr val="FFFFFF"/>
                </a:solidFill>
                <a:cs typeface="Constantia"/>
              </a:rPr>
              <a:t>picture several</a:t>
            </a:r>
            <a:r>
              <a:rPr lang="en-CA" dirty="0" smtClean="0">
                <a:solidFill>
                  <a:srgbClr val="000000"/>
                </a:solidFill>
                <a:cs typeface="Constantia"/>
              </a:rPr>
              <a:t> </a:t>
            </a:r>
            <a:r>
              <a:rPr lang="en-CA" dirty="0" smtClean="0">
                <a:solidFill>
                  <a:srgbClr val="FFFFFF"/>
                </a:solidFill>
                <a:cs typeface="Constantia"/>
              </a:rPr>
              <a:t>times</a:t>
            </a:r>
            <a:r>
              <a:rPr lang="en-CA" dirty="0" smtClean="0">
                <a:solidFill>
                  <a:srgbClr val="000000"/>
                </a:solidFill>
                <a:cs typeface="Constantia"/>
              </a:rPr>
              <a:t> </a:t>
            </a:r>
            <a:r>
              <a:rPr lang="en-CA" dirty="0" smtClean="0">
                <a:solidFill>
                  <a:srgbClr val="FFFFFF"/>
                </a:solidFill>
                <a:cs typeface="Constantia"/>
              </a:rPr>
              <a:t>while</a:t>
            </a:r>
            <a:r>
              <a:rPr lang="en-CA" dirty="0" smtClean="0">
                <a:solidFill>
                  <a:srgbClr val="000000"/>
                </a:solidFill>
                <a:cs typeface="Constantia"/>
              </a:rPr>
              <a:t> </a:t>
            </a:r>
            <a:r>
              <a:rPr lang="en-CA" dirty="0" smtClean="0">
                <a:solidFill>
                  <a:srgbClr val="FFFFFF"/>
                </a:solidFill>
                <a:cs typeface="Constantia"/>
              </a:rPr>
              <a:t>changing</a:t>
            </a:r>
            <a:r>
              <a:rPr lang="en-CA" dirty="0" smtClean="0">
                <a:solidFill>
                  <a:srgbClr val="000000"/>
                </a:solidFill>
                <a:cs typeface="Constantia"/>
              </a:rPr>
              <a:t> </a:t>
            </a:r>
            <a:r>
              <a:rPr lang="en-CA" dirty="0" smtClean="0">
                <a:solidFill>
                  <a:srgbClr val="FFFFFF"/>
                </a:solidFill>
                <a:cs typeface="Constantia"/>
              </a:rPr>
              <a:t>the</a:t>
            </a:r>
            <a:r>
              <a:rPr lang="en-CA" dirty="0" smtClean="0">
                <a:solidFill>
                  <a:srgbClr val="000000"/>
                </a:solidFill>
                <a:cs typeface="Constantia"/>
              </a:rPr>
              <a:t> </a:t>
            </a:r>
            <a:r>
              <a:rPr lang="en-CA" dirty="0" smtClean="0">
                <a:solidFill>
                  <a:srgbClr val="FFFFFF"/>
                </a:solidFill>
                <a:cs typeface="Constantia"/>
              </a:rPr>
              <a:t>settings</a:t>
            </a:r>
            <a:r>
              <a:rPr lang="en-CA" dirty="0" smtClean="0">
                <a:solidFill>
                  <a:srgbClr val="000000"/>
                </a:solidFill>
                <a:cs typeface="Constantia"/>
              </a:rPr>
              <a:t> </a:t>
            </a:r>
            <a:r>
              <a:rPr lang="en-CA" dirty="0" smtClean="0">
                <a:solidFill>
                  <a:srgbClr val="FFFFFF"/>
                </a:solidFill>
                <a:cs typeface="Constantia"/>
              </a:rPr>
              <a:t>for</a:t>
            </a:r>
            <a:r>
              <a:rPr lang="en-CA" dirty="0" smtClean="0">
                <a:solidFill>
                  <a:srgbClr val="000000"/>
                </a:solidFill>
                <a:cs typeface="Constantia"/>
              </a:rPr>
              <a:t> </a:t>
            </a:r>
            <a:r>
              <a:rPr lang="en-CA" dirty="0" smtClean="0">
                <a:solidFill>
                  <a:srgbClr val="FFFFFF"/>
                </a:solidFill>
                <a:cs typeface="Constantia"/>
              </a:rPr>
              <a:t>each</a:t>
            </a:r>
            <a:r>
              <a:rPr lang="en-CA" dirty="0" smtClean="0">
                <a:solidFill>
                  <a:srgbClr val="000000"/>
                </a:solidFill>
                <a:cs typeface="Constantia"/>
              </a:rPr>
              <a:t> </a:t>
            </a:r>
            <a:r>
              <a:rPr lang="en-CA" dirty="0" smtClean="0">
                <a:solidFill>
                  <a:srgbClr val="FFFFFF"/>
                </a:solidFill>
                <a:cs typeface="Constantia"/>
              </a:rPr>
              <a:t>shot.</a:t>
            </a:r>
            <a:r>
              <a:rPr lang="en-CA" dirty="0" smtClean="0">
                <a:solidFill>
                  <a:srgbClr val="000000"/>
                </a:solidFill>
                <a:cs typeface="Constantia"/>
              </a:rPr>
              <a:t> </a:t>
            </a:r>
            <a:r>
              <a:rPr lang="en-CA" dirty="0" smtClean="0">
                <a:solidFill>
                  <a:srgbClr val="FFFFFF"/>
                </a:solidFill>
                <a:cs typeface="Constantia"/>
              </a:rPr>
              <a:t>Then</a:t>
            </a:r>
            <a:r>
              <a:rPr lang="en-CA" dirty="0" smtClean="0">
                <a:solidFill>
                  <a:srgbClr val="000000"/>
                </a:solidFill>
                <a:cs typeface="Constantia"/>
              </a:rPr>
              <a:t> </a:t>
            </a:r>
            <a:r>
              <a:rPr lang="en-CA" dirty="0" smtClean="0">
                <a:solidFill>
                  <a:srgbClr val="FFFFFF"/>
                </a:solidFill>
                <a:cs typeface="Constantia"/>
              </a:rPr>
              <a:t>compare</a:t>
            </a:r>
            <a:r>
              <a:rPr lang="en-CA" dirty="0" smtClean="0">
                <a:solidFill>
                  <a:srgbClr val="000000"/>
                </a:solidFill>
                <a:cs typeface="Constantia"/>
              </a:rPr>
              <a:t> </a:t>
            </a:r>
            <a:r>
              <a:rPr lang="en-CA" dirty="0" smtClean="0">
                <a:solidFill>
                  <a:srgbClr val="FFFFFF"/>
                </a:solidFill>
                <a:cs typeface="Constantia"/>
              </a:rPr>
              <a:t>the result. What settings work best under what conditions? What are the characteristics</a:t>
            </a:r>
            <a:r>
              <a:rPr lang="en-CA" dirty="0" smtClean="0">
                <a:solidFill>
                  <a:srgbClr val="000000"/>
                </a:solidFill>
                <a:cs typeface="Constantia"/>
              </a:rPr>
              <a:t> </a:t>
            </a:r>
            <a:r>
              <a:rPr lang="en-CA" dirty="0" smtClean="0">
                <a:solidFill>
                  <a:srgbClr val="FFFFFF"/>
                </a:solidFill>
                <a:cs typeface="Constantia"/>
              </a:rPr>
              <a:t>of</a:t>
            </a:r>
            <a:r>
              <a:rPr lang="en-CA" dirty="0" smtClean="0">
                <a:solidFill>
                  <a:srgbClr val="000000"/>
                </a:solidFill>
                <a:cs typeface="Constantia"/>
              </a:rPr>
              <a:t> </a:t>
            </a:r>
            <a:r>
              <a:rPr lang="en-CA" dirty="0" smtClean="0">
                <a:solidFill>
                  <a:srgbClr val="FFFFFF"/>
                </a:solidFill>
                <a:cs typeface="Constantia"/>
              </a:rPr>
              <a:t>your</a:t>
            </a:r>
            <a:r>
              <a:rPr lang="en-CA" dirty="0" smtClean="0">
                <a:solidFill>
                  <a:srgbClr val="000000"/>
                </a:solidFill>
                <a:cs typeface="Constantia"/>
              </a:rPr>
              <a:t> </a:t>
            </a:r>
            <a:r>
              <a:rPr lang="en-CA" dirty="0" smtClean="0">
                <a:solidFill>
                  <a:srgbClr val="FFFFFF"/>
                </a:solidFill>
                <a:cs typeface="Constantia"/>
              </a:rPr>
              <a:t>camera?</a:t>
            </a:r>
          </a:p>
          <a:p>
            <a:pPr>
              <a:lnSpc>
                <a:spcPts val="2400"/>
              </a:lnSpc>
            </a:pPr>
            <a:r>
              <a:rPr lang="en-CA" dirty="0" smtClean="0">
                <a:solidFill>
                  <a:srgbClr val="FFFF00"/>
                </a:solidFill>
                <a:cs typeface="Constantia"/>
              </a:rPr>
              <a:t>Digital</a:t>
            </a:r>
            <a:r>
              <a:rPr lang="en-CA" dirty="0" smtClean="0">
                <a:solidFill>
                  <a:srgbClr val="000000"/>
                </a:solidFill>
                <a:cs typeface="Constantia"/>
              </a:rPr>
              <a:t> </a:t>
            </a:r>
            <a:r>
              <a:rPr lang="en-CA" dirty="0" smtClean="0">
                <a:solidFill>
                  <a:srgbClr val="FFFF00"/>
                </a:solidFill>
                <a:cs typeface="Constantia"/>
              </a:rPr>
              <a:t>pictures</a:t>
            </a:r>
            <a:r>
              <a:rPr lang="en-CA" dirty="0" smtClean="0">
                <a:solidFill>
                  <a:srgbClr val="000000"/>
                </a:solidFill>
                <a:cs typeface="Constantia"/>
              </a:rPr>
              <a:t> </a:t>
            </a:r>
            <a:r>
              <a:rPr lang="en-CA" dirty="0" smtClean="0">
                <a:solidFill>
                  <a:srgbClr val="FFFF00"/>
                </a:solidFill>
                <a:cs typeface="Constantia"/>
              </a:rPr>
              <a:t>are </a:t>
            </a:r>
            <a:r>
              <a:rPr lang="en-CA" dirty="0" smtClean="0">
                <a:solidFill>
                  <a:srgbClr val="FFFF00"/>
                </a:solidFill>
                <a:cs typeface="Constantia Italic"/>
              </a:rPr>
              <a:t>FREE</a:t>
            </a:r>
          </a:p>
          <a:p>
            <a:pPr>
              <a:lnSpc>
                <a:spcPts val="2400"/>
              </a:lnSpc>
            </a:pPr>
            <a:r>
              <a:rPr lang="en-CA" dirty="0" smtClean="0">
                <a:solidFill>
                  <a:srgbClr val="FFFFFF"/>
                </a:solidFill>
                <a:cs typeface="Constantia Italic"/>
              </a:rPr>
              <a:t>until</a:t>
            </a:r>
            <a:r>
              <a:rPr lang="en-CA" dirty="0" smtClean="0">
                <a:solidFill>
                  <a:srgbClr val="000000"/>
                </a:solidFill>
                <a:cs typeface="Constantia Italic"/>
              </a:rPr>
              <a:t> </a:t>
            </a:r>
            <a:r>
              <a:rPr lang="en-CA" dirty="0" smtClean="0">
                <a:solidFill>
                  <a:srgbClr val="FFFFFF"/>
                </a:solidFill>
                <a:cs typeface="Constantia Italic"/>
              </a:rPr>
              <a:t>you</a:t>
            </a:r>
            <a:r>
              <a:rPr lang="en-CA" dirty="0" smtClean="0">
                <a:solidFill>
                  <a:srgbClr val="000000"/>
                </a:solidFill>
                <a:cs typeface="Constantia Italic"/>
              </a:rPr>
              <a:t> </a:t>
            </a:r>
            <a:r>
              <a:rPr lang="en-CA" dirty="0" smtClean="0">
                <a:solidFill>
                  <a:srgbClr val="FFFFFF"/>
                </a:solidFill>
                <a:cs typeface="Constantia Italic"/>
              </a:rPr>
              <a:t>print</a:t>
            </a:r>
            <a:r>
              <a:rPr lang="en-CA" dirty="0" smtClean="0">
                <a:solidFill>
                  <a:srgbClr val="000000"/>
                </a:solidFill>
                <a:cs typeface="Constantia Italic"/>
              </a:rPr>
              <a:t> </a:t>
            </a:r>
            <a:r>
              <a:rPr lang="en-CA" dirty="0" smtClean="0">
                <a:solidFill>
                  <a:srgbClr val="FFFFFF"/>
                </a:solidFill>
                <a:cs typeface="Constantia Italic"/>
              </a:rPr>
              <a:t>them!</a:t>
            </a:r>
            <a:endParaRPr lang="en-US" dirty="0" smtClean="0"/>
          </a:p>
          <a:p>
            <a:endParaRPr lang="en-US" dirty="0"/>
          </a:p>
        </p:txBody>
      </p:sp>
      <p:pic>
        <p:nvPicPr>
          <p:cNvPr id="92164" name="Picture 4" descr="Related image"/>
          <p:cNvPicPr>
            <a:picLocks noChangeAspect="1" noChangeArrowheads="1"/>
          </p:cNvPicPr>
          <p:nvPr/>
        </p:nvPicPr>
        <p:blipFill>
          <a:blip r:embed="rId3" cstate="print"/>
          <a:srcRect/>
          <a:stretch>
            <a:fillRect/>
          </a:stretch>
        </p:blipFill>
        <p:spPr bwMode="auto">
          <a:xfrm>
            <a:off x="5173965" y="4267200"/>
            <a:ext cx="3970035" cy="2590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2162"/>
                                        </p:tgtEl>
                                        <p:attrNameLst>
                                          <p:attrName>style.visibility</p:attrName>
                                        </p:attrNameLst>
                                      </p:cBhvr>
                                      <p:to>
                                        <p:strVal val="visible"/>
                                      </p:to>
                                    </p:set>
                                    <p:animEffect transition="in" filter="fade">
                                      <p:cBhvr>
                                        <p:cTn id="15" dur="1000"/>
                                        <p:tgtEl>
                                          <p:spTgt spid="921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1000"/>
                                        <p:tgtEl>
                                          <p:spTgt spid="1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2164"/>
                                        </p:tgtEl>
                                        <p:attrNameLst>
                                          <p:attrName>style.visibility</p:attrName>
                                        </p:attrNameLst>
                                      </p:cBhvr>
                                      <p:to>
                                        <p:strVal val="visible"/>
                                      </p:to>
                                    </p:set>
                                    <p:animEffect transition="in" filter="fade">
                                      <p:cBhvr>
                                        <p:cTn id="23" dur="1000"/>
                                        <p:tgtEl>
                                          <p:spTgt spid="921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331005" cy="763525"/>
          </a:xfrm>
        </p:spPr>
        <p:txBody>
          <a:bodyPr/>
          <a:lstStyle/>
          <a:p>
            <a:r>
              <a:rPr lang="en-US" dirty="0" smtClean="0"/>
              <a:t>Requirement 4</a:t>
            </a:r>
            <a:endParaRPr lang="en-US" dirty="0"/>
          </a:p>
        </p:txBody>
      </p:sp>
      <p:sp>
        <p:nvSpPr>
          <p:cNvPr id="3" name="Content Placeholder 2"/>
          <p:cNvSpPr>
            <a:spLocks noGrp="1"/>
          </p:cNvSpPr>
          <p:nvPr>
            <p:ph idx="1"/>
          </p:nvPr>
        </p:nvSpPr>
        <p:spPr/>
        <p:txBody>
          <a:bodyPr/>
          <a:lstStyle/>
          <a:p>
            <a:pPr marL="0" indent="0">
              <a:buNone/>
            </a:pPr>
            <a:r>
              <a:rPr lang="en-US" dirty="0"/>
              <a:t>Do TWO of the following, then share your work with your counselor. </a:t>
            </a:r>
          </a:p>
          <a:p>
            <a:pPr marL="914400" lvl="1" indent="-514350">
              <a:buFont typeface="+mj-lt"/>
              <a:buAutoNum type="alphaLcPeriod"/>
            </a:pPr>
            <a:r>
              <a:rPr lang="en-US" dirty="0"/>
              <a:t>Photograph one subject from two different angles or perspectives. </a:t>
            </a:r>
          </a:p>
          <a:p>
            <a:pPr marL="914400" lvl="1" indent="-514350">
              <a:buFont typeface="+mj-lt"/>
              <a:buAutoNum type="alphaLcPeriod"/>
            </a:pPr>
            <a:r>
              <a:rPr lang="en-US" dirty="0"/>
              <a:t>Photograph one subject from two different light sources—artificial and natural. </a:t>
            </a:r>
          </a:p>
          <a:p>
            <a:pPr marL="914400" lvl="1" indent="-514350">
              <a:buFont typeface="+mj-lt"/>
              <a:buAutoNum type="alphaLcPeriod"/>
            </a:pPr>
            <a:r>
              <a:rPr lang="en-US" dirty="0"/>
              <a:t>Photograph one subject with two different depth of fields. </a:t>
            </a:r>
          </a:p>
          <a:p>
            <a:pPr marL="914400" lvl="1" indent="-514350">
              <a:buFont typeface="+mj-lt"/>
              <a:buAutoNum type="alphaLcPeriod"/>
            </a:pPr>
            <a:r>
              <a:rPr lang="en-US" dirty="0"/>
              <a:t>Photograph one subject with two different compositional techniques.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37867"/>
            <a:ext cx="1143000" cy="1143000"/>
          </a:xfrm>
          <a:prstGeom prst="rect">
            <a:avLst/>
          </a:prstGeom>
        </p:spPr>
      </p:pic>
    </p:spTree>
    <p:extLst>
      <p:ext uri="{BB962C8B-B14F-4D97-AF65-F5344CB8AC3E}">
        <p14:creationId xmlns:p14="http://schemas.microsoft.com/office/powerpoint/2010/main" val="4080755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 Photo Examples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447800"/>
            <a:ext cx="5257800" cy="5257800"/>
          </a:xfrm>
          <a:prstGeom prst="rect">
            <a:avLst/>
          </a:prstGeom>
        </p:spPr>
      </p:pic>
      <p:sp>
        <p:nvSpPr>
          <p:cNvPr id="6" name="Rectangle 5"/>
          <p:cNvSpPr/>
          <p:nvPr/>
        </p:nvSpPr>
        <p:spPr>
          <a:xfrm>
            <a:off x="6248400" y="3505200"/>
            <a:ext cx="2209800" cy="923330"/>
          </a:xfrm>
          <a:prstGeom prst="rect">
            <a:avLst/>
          </a:prstGeom>
        </p:spPr>
        <p:txBody>
          <a:bodyPr wrap="square">
            <a:spAutoFit/>
          </a:bodyPr>
          <a:lstStyle/>
          <a:p>
            <a:r>
              <a:rPr lang="en-US" dirty="0" smtClean="0">
                <a:solidFill>
                  <a:schemeClr val="bg1"/>
                </a:solidFill>
              </a:rPr>
              <a:t>One </a:t>
            </a:r>
            <a:r>
              <a:rPr lang="en-US" dirty="0">
                <a:solidFill>
                  <a:schemeClr val="bg1"/>
                </a:solidFill>
              </a:rPr>
              <a:t>subject from </a:t>
            </a:r>
            <a:r>
              <a:rPr lang="en-US" dirty="0" smtClean="0">
                <a:solidFill>
                  <a:schemeClr val="bg1"/>
                </a:solidFill>
              </a:rPr>
              <a:t>different </a:t>
            </a:r>
            <a:r>
              <a:rPr lang="en-US" dirty="0">
                <a:solidFill>
                  <a:schemeClr val="bg1"/>
                </a:solidFill>
              </a:rPr>
              <a:t>angles or </a:t>
            </a:r>
            <a:r>
              <a:rPr lang="en-US" dirty="0" smtClean="0">
                <a:solidFill>
                  <a:schemeClr val="bg1"/>
                </a:solidFill>
              </a:rPr>
              <a:t>perspectives.</a:t>
            </a:r>
            <a:endParaRPr lang="en-US" dirty="0">
              <a:solidFill>
                <a:schemeClr val="bg1"/>
              </a:solidFill>
            </a:endParaRPr>
          </a:p>
        </p:txBody>
      </p:sp>
    </p:spTree>
    <p:extLst>
      <p:ext uri="{BB962C8B-B14F-4D97-AF65-F5344CB8AC3E}">
        <p14:creationId xmlns:p14="http://schemas.microsoft.com/office/powerpoint/2010/main" val="33051437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4 Photo Examples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1060" y="1597025"/>
            <a:ext cx="7574280" cy="4733925"/>
          </a:xfrm>
        </p:spPr>
      </p:pic>
    </p:spTree>
    <p:extLst>
      <p:ext uri="{BB962C8B-B14F-4D97-AF65-F5344CB8AC3E}">
        <p14:creationId xmlns:p14="http://schemas.microsoft.com/office/powerpoint/2010/main" val="31837648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4 Photo Examples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600200"/>
            <a:ext cx="5761132" cy="3839795"/>
          </a:xfrm>
        </p:spPr>
      </p:pic>
      <p:sp>
        <p:nvSpPr>
          <p:cNvPr id="5" name="TextBox 4"/>
          <p:cNvSpPr txBox="1"/>
          <p:nvPr/>
        </p:nvSpPr>
        <p:spPr>
          <a:xfrm>
            <a:off x="1905000" y="5562600"/>
            <a:ext cx="5791200" cy="369332"/>
          </a:xfrm>
          <a:prstGeom prst="rect">
            <a:avLst/>
          </a:prstGeom>
          <a:noFill/>
        </p:spPr>
        <p:txBody>
          <a:bodyPr wrap="square" rtlCol="0">
            <a:spAutoFit/>
          </a:bodyPr>
          <a:lstStyle/>
          <a:p>
            <a:pPr algn="ctr"/>
            <a:r>
              <a:rPr lang="en-US" dirty="0" smtClean="0">
                <a:solidFill>
                  <a:schemeClr val="bg1"/>
                </a:solidFill>
              </a:rPr>
              <a:t>Photographs using different depths of field</a:t>
            </a:r>
            <a:endParaRPr lang="en-US" dirty="0">
              <a:solidFill>
                <a:schemeClr val="bg1"/>
              </a:solidFill>
            </a:endParaRPr>
          </a:p>
        </p:txBody>
      </p:sp>
    </p:spTree>
    <p:extLst>
      <p:ext uri="{BB962C8B-B14F-4D97-AF65-F5344CB8AC3E}">
        <p14:creationId xmlns:p14="http://schemas.microsoft.com/office/powerpoint/2010/main" val="2960151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4 Photo Examples</a:t>
            </a:r>
          </a:p>
        </p:txBody>
      </p:sp>
      <p:pic>
        <p:nvPicPr>
          <p:cNvPr id="5" name="Content Placeholder 4"/>
          <p:cNvPicPr>
            <a:picLocks noGrp="1" noChangeAspect="1"/>
          </p:cNvPicPr>
          <p:nvPr>
            <p:ph idx="1"/>
          </p:nvPr>
        </p:nvPicPr>
        <p:blipFill>
          <a:blip r:embed="rId2"/>
          <a:stretch>
            <a:fillRect/>
          </a:stretch>
        </p:blipFill>
        <p:spPr>
          <a:xfrm>
            <a:off x="621794" y="1623991"/>
            <a:ext cx="3159447" cy="210980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657" y="1623990"/>
            <a:ext cx="3164714" cy="210980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4343400"/>
            <a:ext cx="3124200" cy="1757363"/>
          </a:xfrm>
          <a:prstGeom prst="rect">
            <a:avLst/>
          </a:prstGeom>
        </p:spPr>
      </p:pic>
      <p:sp>
        <p:nvSpPr>
          <p:cNvPr id="8" name="TextBox 7"/>
          <p:cNvSpPr txBox="1"/>
          <p:nvPr/>
        </p:nvSpPr>
        <p:spPr>
          <a:xfrm>
            <a:off x="621794" y="3810000"/>
            <a:ext cx="3159447" cy="369332"/>
          </a:xfrm>
          <a:prstGeom prst="rect">
            <a:avLst/>
          </a:prstGeom>
          <a:noFill/>
        </p:spPr>
        <p:txBody>
          <a:bodyPr wrap="square" rtlCol="0">
            <a:spAutoFit/>
          </a:bodyPr>
          <a:lstStyle/>
          <a:p>
            <a:pPr algn="ctr"/>
            <a:r>
              <a:rPr lang="en-US" dirty="0" smtClean="0">
                <a:solidFill>
                  <a:schemeClr val="bg1"/>
                </a:solidFill>
              </a:rPr>
              <a:t>Rule of Thirds</a:t>
            </a:r>
            <a:endParaRPr lang="en-US" dirty="0">
              <a:solidFill>
                <a:schemeClr val="bg1"/>
              </a:solidFill>
            </a:endParaRPr>
          </a:p>
        </p:txBody>
      </p:sp>
      <p:sp>
        <p:nvSpPr>
          <p:cNvPr id="9" name="TextBox 8"/>
          <p:cNvSpPr txBox="1"/>
          <p:nvPr/>
        </p:nvSpPr>
        <p:spPr>
          <a:xfrm>
            <a:off x="5526444" y="3853933"/>
            <a:ext cx="3159447" cy="369332"/>
          </a:xfrm>
          <a:prstGeom prst="rect">
            <a:avLst/>
          </a:prstGeom>
          <a:noFill/>
        </p:spPr>
        <p:txBody>
          <a:bodyPr wrap="square" rtlCol="0">
            <a:spAutoFit/>
          </a:bodyPr>
          <a:lstStyle/>
          <a:p>
            <a:pPr algn="ctr"/>
            <a:r>
              <a:rPr lang="en-US" dirty="0" smtClean="0">
                <a:solidFill>
                  <a:schemeClr val="bg1"/>
                </a:solidFill>
              </a:rPr>
              <a:t>Leading Lines</a:t>
            </a:r>
            <a:endParaRPr lang="en-US" dirty="0">
              <a:solidFill>
                <a:schemeClr val="bg1"/>
              </a:solidFill>
            </a:endParaRPr>
          </a:p>
        </p:txBody>
      </p:sp>
      <p:sp>
        <p:nvSpPr>
          <p:cNvPr id="10" name="TextBox 9"/>
          <p:cNvSpPr txBox="1"/>
          <p:nvPr/>
        </p:nvSpPr>
        <p:spPr>
          <a:xfrm>
            <a:off x="3200401" y="6111936"/>
            <a:ext cx="3124200" cy="369332"/>
          </a:xfrm>
          <a:prstGeom prst="rect">
            <a:avLst/>
          </a:prstGeom>
          <a:noFill/>
        </p:spPr>
        <p:txBody>
          <a:bodyPr wrap="square" rtlCol="0">
            <a:spAutoFit/>
          </a:bodyPr>
          <a:lstStyle/>
          <a:p>
            <a:pPr algn="ctr"/>
            <a:r>
              <a:rPr lang="en-US" dirty="0" smtClean="0">
                <a:solidFill>
                  <a:schemeClr val="bg1"/>
                </a:solidFill>
              </a:rPr>
              <a:t>Framing</a:t>
            </a:r>
            <a:endParaRPr lang="en-US" dirty="0">
              <a:solidFill>
                <a:schemeClr val="bg1"/>
              </a:solidFill>
            </a:endParaRPr>
          </a:p>
        </p:txBody>
      </p:sp>
    </p:spTree>
    <p:extLst>
      <p:ext uri="{BB962C8B-B14F-4D97-AF65-F5344CB8AC3E}">
        <p14:creationId xmlns:p14="http://schemas.microsoft.com/office/powerpoint/2010/main" val="21397677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331005" cy="763525"/>
          </a:xfrm>
        </p:spPr>
        <p:txBody>
          <a:bodyPr/>
          <a:lstStyle/>
          <a:p>
            <a:r>
              <a:rPr lang="en-US" dirty="0" smtClean="0"/>
              <a:t>Requirement 5</a:t>
            </a:r>
            <a:endParaRPr lang="en-US" dirty="0"/>
          </a:p>
        </p:txBody>
      </p:sp>
      <p:sp>
        <p:nvSpPr>
          <p:cNvPr id="3" name="Content Placeholder 2"/>
          <p:cNvSpPr>
            <a:spLocks noGrp="1"/>
          </p:cNvSpPr>
          <p:nvPr>
            <p:ph idx="1"/>
          </p:nvPr>
        </p:nvSpPr>
        <p:spPr/>
        <p:txBody>
          <a:bodyPr/>
          <a:lstStyle/>
          <a:p>
            <a:pPr marL="0" indent="0">
              <a:buNone/>
            </a:pPr>
            <a:r>
              <a:rPr lang="en-US" dirty="0"/>
              <a:t>Photograph THREE of the following, then share your work your counselor. </a:t>
            </a:r>
          </a:p>
          <a:p>
            <a:pPr marL="914400" lvl="1" indent="-514350">
              <a:buFont typeface="+mj-lt"/>
              <a:buAutoNum type="alphaLcPeriod"/>
            </a:pPr>
            <a:r>
              <a:rPr lang="en-US" dirty="0"/>
              <a:t>Close-up of a person </a:t>
            </a:r>
          </a:p>
          <a:p>
            <a:pPr marL="914400" lvl="1" indent="-514350">
              <a:buFont typeface="+mj-lt"/>
              <a:buAutoNum type="alphaLcPeriod"/>
            </a:pPr>
            <a:r>
              <a:rPr lang="en-US" dirty="0"/>
              <a:t>Two to three people interacting </a:t>
            </a:r>
          </a:p>
          <a:p>
            <a:pPr marL="914400" lvl="1" indent="-514350">
              <a:buFont typeface="+mj-lt"/>
              <a:buAutoNum type="alphaLcPeriod"/>
            </a:pPr>
            <a:r>
              <a:rPr lang="en-US" dirty="0"/>
              <a:t>Action shot </a:t>
            </a:r>
          </a:p>
          <a:p>
            <a:pPr marL="914400" lvl="1" indent="-514350">
              <a:buFont typeface="+mj-lt"/>
              <a:buAutoNum type="alphaLcPeriod"/>
            </a:pPr>
            <a:r>
              <a:rPr lang="en-US" dirty="0"/>
              <a:t>Animal shot </a:t>
            </a:r>
          </a:p>
          <a:p>
            <a:pPr marL="914400" lvl="1" indent="-514350">
              <a:buFont typeface="+mj-lt"/>
              <a:buAutoNum type="alphaLcPeriod"/>
            </a:pPr>
            <a:r>
              <a:rPr lang="en-US" dirty="0"/>
              <a:t>Nature shot </a:t>
            </a:r>
          </a:p>
          <a:p>
            <a:pPr marL="914400" lvl="1" indent="-514350">
              <a:buFont typeface="+mj-lt"/>
              <a:buAutoNum type="alphaLcPeriod"/>
            </a:pPr>
            <a:r>
              <a:rPr lang="en-US" dirty="0"/>
              <a:t>Picture of a person—candid, posed, or camera aware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37867"/>
            <a:ext cx="1143000" cy="1143000"/>
          </a:xfrm>
          <a:prstGeom prst="rect">
            <a:avLst/>
          </a:prstGeom>
        </p:spPr>
      </p:pic>
    </p:spTree>
    <p:extLst>
      <p:ext uri="{BB962C8B-B14F-4D97-AF65-F5344CB8AC3E}">
        <p14:creationId xmlns:p14="http://schemas.microsoft.com/office/powerpoint/2010/main" val="12825798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 Photo Examples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3352800" cy="2229612"/>
          </a:xfrm>
          <a:prstGeom prst="rect">
            <a:avLst/>
          </a:prstGeom>
        </p:spPr>
      </p:pic>
      <p:pic>
        <p:nvPicPr>
          <p:cNvPr id="7" name="Picture 6"/>
          <p:cNvPicPr>
            <a:picLocks noChangeAspect="1"/>
          </p:cNvPicPr>
          <p:nvPr/>
        </p:nvPicPr>
        <p:blipFill>
          <a:blip r:embed="rId3"/>
          <a:stretch>
            <a:fillRect/>
          </a:stretch>
        </p:blipFill>
        <p:spPr>
          <a:xfrm>
            <a:off x="4876800" y="1600200"/>
            <a:ext cx="3344418" cy="2229612"/>
          </a:xfrm>
          <a:prstGeom prst="rect">
            <a:avLst/>
          </a:prstGeom>
        </p:spPr>
      </p:pic>
      <p:sp>
        <p:nvSpPr>
          <p:cNvPr id="10" name="Rectangle 9"/>
          <p:cNvSpPr/>
          <p:nvPr/>
        </p:nvSpPr>
        <p:spPr>
          <a:xfrm>
            <a:off x="582168" y="3962400"/>
            <a:ext cx="3380232" cy="1477328"/>
          </a:xfrm>
          <a:prstGeom prst="rect">
            <a:avLst/>
          </a:prstGeom>
        </p:spPr>
        <p:txBody>
          <a:bodyPr wrap="square">
            <a:spAutoFit/>
          </a:bodyPr>
          <a:lstStyle/>
          <a:p>
            <a:r>
              <a:rPr lang="en-US" dirty="0">
                <a:solidFill>
                  <a:schemeClr val="bg1"/>
                </a:solidFill>
              </a:rPr>
              <a:t>Close up photography refers to a tightly cropped shot that shows a subject (or object) up close and with significantly more detail than the human eye usually perceives.</a:t>
            </a:r>
          </a:p>
        </p:txBody>
      </p:sp>
      <p:sp>
        <p:nvSpPr>
          <p:cNvPr id="11" name="Rectangle 10"/>
          <p:cNvSpPr/>
          <p:nvPr/>
        </p:nvSpPr>
        <p:spPr>
          <a:xfrm>
            <a:off x="4888992" y="4160218"/>
            <a:ext cx="3139386" cy="369332"/>
          </a:xfrm>
          <a:prstGeom prst="rect">
            <a:avLst/>
          </a:prstGeom>
        </p:spPr>
        <p:txBody>
          <a:bodyPr wrap="none">
            <a:spAutoFit/>
          </a:bodyPr>
          <a:lstStyle/>
          <a:p>
            <a:r>
              <a:rPr lang="en-US" dirty="0" smtClean="0">
                <a:solidFill>
                  <a:schemeClr val="bg1"/>
                </a:solidFill>
              </a:rPr>
              <a:t>People interacting photography</a:t>
            </a:r>
            <a:endParaRPr lang="en-US" dirty="0">
              <a:solidFill>
                <a:schemeClr val="bg1"/>
              </a:solidFill>
            </a:endParaRPr>
          </a:p>
        </p:txBody>
      </p:sp>
    </p:spTree>
    <p:extLst>
      <p:ext uri="{BB962C8B-B14F-4D97-AF65-F5344CB8AC3E}">
        <p14:creationId xmlns:p14="http://schemas.microsoft.com/office/powerpoint/2010/main" val="2551009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331005" cy="763525"/>
          </a:xfrm>
        </p:spPr>
        <p:txBody>
          <a:bodyPr/>
          <a:lstStyle/>
          <a:p>
            <a:r>
              <a:rPr lang="en-US" dirty="0" smtClean="0"/>
              <a:t>Requirement 3</a:t>
            </a:r>
            <a:endParaRPr lang="en-US" dirty="0"/>
          </a:p>
        </p:txBody>
      </p:sp>
      <p:sp>
        <p:nvSpPr>
          <p:cNvPr id="3" name="Content Placeholder 2"/>
          <p:cNvSpPr>
            <a:spLocks noGrp="1"/>
          </p:cNvSpPr>
          <p:nvPr>
            <p:ph idx="1"/>
          </p:nvPr>
        </p:nvSpPr>
        <p:spPr/>
        <p:txBody>
          <a:bodyPr/>
          <a:lstStyle/>
          <a:p>
            <a:pPr marL="0" indent="0">
              <a:buNone/>
            </a:pPr>
            <a:r>
              <a:rPr lang="en-US" dirty="0"/>
              <a:t>Explain the basic parts and operation of a camera. Explain how an exposure is made when you take a picture.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37867"/>
            <a:ext cx="1143000" cy="1143000"/>
          </a:xfrm>
          <a:prstGeom prst="rect">
            <a:avLst/>
          </a:prstGeom>
        </p:spPr>
      </p:pic>
      <p:pic>
        <p:nvPicPr>
          <p:cNvPr id="6" name="Picture 5"/>
          <p:cNvPicPr>
            <a:picLocks noChangeAspect="1"/>
          </p:cNvPicPr>
          <p:nvPr/>
        </p:nvPicPr>
        <p:blipFill rotWithShape="1">
          <a:blip r:embed="rId3"/>
          <a:srcRect t="15966" b="13948"/>
          <a:stretch/>
        </p:blipFill>
        <p:spPr>
          <a:xfrm>
            <a:off x="1676552" y="3206195"/>
            <a:ext cx="5943600" cy="3124200"/>
          </a:xfrm>
          <a:prstGeom prst="rect">
            <a:avLst/>
          </a:prstGeom>
        </p:spPr>
      </p:pic>
    </p:spTree>
    <p:extLst>
      <p:ext uri="{BB962C8B-B14F-4D97-AF65-F5344CB8AC3E}">
        <p14:creationId xmlns:p14="http://schemas.microsoft.com/office/powerpoint/2010/main" val="20806611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 Photo Examples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884926"/>
            <a:ext cx="3429000" cy="24699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884926"/>
            <a:ext cx="3344418" cy="2508314"/>
          </a:xfrm>
          <a:prstGeom prst="rect">
            <a:avLst/>
          </a:prstGeom>
        </p:spPr>
      </p:pic>
      <p:sp>
        <p:nvSpPr>
          <p:cNvPr id="3" name="Rectangle 2"/>
          <p:cNvSpPr/>
          <p:nvPr/>
        </p:nvSpPr>
        <p:spPr>
          <a:xfrm>
            <a:off x="685800" y="4495800"/>
            <a:ext cx="3505200" cy="923330"/>
          </a:xfrm>
          <a:prstGeom prst="rect">
            <a:avLst/>
          </a:prstGeom>
        </p:spPr>
        <p:txBody>
          <a:bodyPr wrap="square">
            <a:spAutoFit/>
          </a:bodyPr>
          <a:lstStyle/>
          <a:p>
            <a:r>
              <a:rPr lang="en-US" dirty="0" smtClean="0">
                <a:solidFill>
                  <a:schemeClr val="bg1"/>
                </a:solidFill>
              </a:rPr>
              <a:t>An action shot is a </a:t>
            </a:r>
            <a:r>
              <a:rPr lang="en-US" dirty="0">
                <a:solidFill>
                  <a:schemeClr val="bg1"/>
                </a:solidFill>
              </a:rPr>
              <a:t>still photograph that shows someone or something in motion. </a:t>
            </a:r>
          </a:p>
        </p:txBody>
      </p:sp>
      <p:sp>
        <p:nvSpPr>
          <p:cNvPr id="4" name="Rectangle 3"/>
          <p:cNvSpPr/>
          <p:nvPr/>
        </p:nvSpPr>
        <p:spPr>
          <a:xfrm>
            <a:off x="5020971" y="4663870"/>
            <a:ext cx="4572000" cy="369332"/>
          </a:xfrm>
          <a:prstGeom prst="rect">
            <a:avLst/>
          </a:prstGeom>
        </p:spPr>
        <p:txBody>
          <a:bodyPr>
            <a:spAutoFit/>
          </a:bodyPr>
          <a:lstStyle/>
          <a:p>
            <a:r>
              <a:rPr lang="en-US" dirty="0" smtClean="0">
                <a:solidFill>
                  <a:schemeClr val="bg1"/>
                </a:solidFill>
              </a:rPr>
              <a:t>Animal photography</a:t>
            </a:r>
            <a:endParaRPr lang="en-US" dirty="0">
              <a:solidFill>
                <a:schemeClr val="bg1"/>
              </a:solidFill>
            </a:endParaRPr>
          </a:p>
        </p:txBody>
      </p:sp>
    </p:spTree>
    <p:extLst>
      <p:ext uri="{BB962C8B-B14F-4D97-AF65-F5344CB8AC3E}">
        <p14:creationId xmlns:p14="http://schemas.microsoft.com/office/powerpoint/2010/main" val="13943322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5 </a:t>
            </a:r>
            <a:r>
              <a:rPr lang="en-US" dirty="0" smtClean="0"/>
              <a:t>Photo Examples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76400"/>
            <a:ext cx="4194215" cy="235743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76400"/>
            <a:ext cx="3543077" cy="2357438"/>
          </a:xfrm>
          <a:prstGeom prst="rect">
            <a:avLst/>
          </a:prstGeom>
        </p:spPr>
      </p:pic>
      <p:sp>
        <p:nvSpPr>
          <p:cNvPr id="10" name="Rectangle 9"/>
          <p:cNvSpPr/>
          <p:nvPr/>
        </p:nvSpPr>
        <p:spPr>
          <a:xfrm>
            <a:off x="5254752" y="4095942"/>
            <a:ext cx="3546125" cy="923330"/>
          </a:xfrm>
          <a:prstGeom prst="rect">
            <a:avLst/>
          </a:prstGeom>
        </p:spPr>
        <p:txBody>
          <a:bodyPr wrap="square">
            <a:spAutoFit/>
          </a:bodyPr>
          <a:lstStyle/>
          <a:p>
            <a:r>
              <a:rPr lang="en-US" dirty="0">
                <a:solidFill>
                  <a:schemeClr val="bg1"/>
                </a:solidFill>
              </a:rPr>
              <a:t>A candid photograph is a photograph captured without creating a posed appearance.</a:t>
            </a:r>
          </a:p>
        </p:txBody>
      </p:sp>
      <p:sp>
        <p:nvSpPr>
          <p:cNvPr id="11" name="Rectangle 10"/>
          <p:cNvSpPr/>
          <p:nvPr/>
        </p:nvSpPr>
        <p:spPr>
          <a:xfrm>
            <a:off x="381000" y="4098990"/>
            <a:ext cx="4194215" cy="1200329"/>
          </a:xfrm>
          <a:prstGeom prst="rect">
            <a:avLst/>
          </a:prstGeom>
        </p:spPr>
        <p:txBody>
          <a:bodyPr wrap="square">
            <a:spAutoFit/>
          </a:bodyPr>
          <a:lstStyle/>
          <a:p>
            <a:r>
              <a:rPr lang="en-US" dirty="0">
                <a:solidFill>
                  <a:schemeClr val="bg1"/>
                </a:solidFill>
              </a:rPr>
              <a:t>Nature photography is a wide range of photography taken outdoors and devoted to displaying natural elements such as landscapes, wildlife, plants, and close-ups .</a:t>
            </a:r>
          </a:p>
        </p:txBody>
      </p:sp>
    </p:spTree>
    <p:extLst>
      <p:ext uri="{BB962C8B-B14F-4D97-AF65-F5344CB8AC3E}">
        <p14:creationId xmlns:p14="http://schemas.microsoft.com/office/powerpoint/2010/main" val="13514709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5 </a:t>
            </a:r>
            <a:r>
              <a:rPr lang="en-US" dirty="0" smtClean="0"/>
              <a:t>Photo Examples</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905000"/>
            <a:ext cx="3581400" cy="2390585"/>
          </a:xfrm>
          <a:prstGeom prst="rect">
            <a:avLst/>
          </a:prstGeom>
        </p:spPr>
      </p:pic>
      <p:sp>
        <p:nvSpPr>
          <p:cNvPr id="10" name="Rectangle 9"/>
          <p:cNvSpPr/>
          <p:nvPr/>
        </p:nvSpPr>
        <p:spPr>
          <a:xfrm>
            <a:off x="457200" y="4323017"/>
            <a:ext cx="3657600" cy="1754326"/>
          </a:xfrm>
          <a:prstGeom prst="rect">
            <a:avLst/>
          </a:prstGeom>
        </p:spPr>
        <p:txBody>
          <a:bodyPr wrap="square">
            <a:spAutoFit/>
          </a:bodyPr>
          <a:lstStyle/>
          <a:p>
            <a:r>
              <a:rPr lang="en-US" dirty="0">
                <a:solidFill>
                  <a:schemeClr val="bg1"/>
                </a:solidFill>
              </a:rPr>
              <a:t>Posed photos are constructed by the photographer and are often </a:t>
            </a:r>
            <a:r>
              <a:rPr lang="en-US" dirty="0" smtClean="0">
                <a:solidFill>
                  <a:schemeClr val="bg1"/>
                </a:solidFill>
              </a:rPr>
              <a:t>controlled. </a:t>
            </a:r>
            <a:r>
              <a:rPr lang="en-US" dirty="0">
                <a:solidFill>
                  <a:schemeClr val="bg1"/>
                </a:solidFill>
              </a:rPr>
              <a:t>Tilt your head this way, move your leg this way; it's a deliberate act to capture the subject in a specific manner.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905000"/>
            <a:ext cx="3619500" cy="2413000"/>
          </a:xfrm>
          <a:prstGeom prst="rect">
            <a:avLst/>
          </a:prstGeom>
        </p:spPr>
      </p:pic>
      <p:sp>
        <p:nvSpPr>
          <p:cNvPr id="8" name="Rectangle 7"/>
          <p:cNvSpPr/>
          <p:nvPr/>
        </p:nvSpPr>
        <p:spPr>
          <a:xfrm>
            <a:off x="4724400" y="4323017"/>
            <a:ext cx="3657600" cy="923330"/>
          </a:xfrm>
          <a:prstGeom prst="rect">
            <a:avLst/>
          </a:prstGeom>
        </p:spPr>
        <p:txBody>
          <a:bodyPr wrap="square">
            <a:spAutoFit/>
          </a:bodyPr>
          <a:lstStyle/>
          <a:p>
            <a:r>
              <a:rPr lang="en-US" dirty="0" smtClean="0">
                <a:solidFill>
                  <a:schemeClr val="bg1"/>
                </a:solidFill>
              </a:rPr>
              <a:t>A camera aware photo is a picture where the subject becomes aware the photo is being taken.</a:t>
            </a:r>
            <a:endParaRPr lang="en-US" dirty="0">
              <a:solidFill>
                <a:schemeClr val="bg1"/>
              </a:solidFill>
            </a:endParaRPr>
          </a:p>
        </p:txBody>
      </p:sp>
    </p:spTree>
    <p:extLst>
      <p:ext uri="{BB962C8B-B14F-4D97-AF65-F5344CB8AC3E}">
        <p14:creationId xmlns:p14="http://schemas.microsoft.com/office/powerpoint/2010/main" val="2517141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331005" cy="763525"/>
          </a:xfrm>
        </p:spPr>
        <p:txBody>
          <a:bodyPr/>
          <a:lstStyle/>
          <a:p>
            <a:r>
              <a:rPr lang="en-US" dirty="0" smtClean="0"/>
              <a:t>Requirement 6</a:t>
            </a:r>
            <a:endParaRPr lang="en-US" dirty="0"/>
          </a:p>
        </p:txBody>
      </p:sp>
      <p:sp>
        <p:nvSpPr>
          <p:cNvPr id="3" name="Content Placeholder 2"/>
          <p:cNvSpPr>
            <a:spLocks noGrp="1"/>
          </p:cNvSpPr>
          <p:nvPr>
            <p:ph idx="1"/>
          </p:nvPr>
        </p:nvSpPr>
        <p:spPr/>
        <p:txBody>
          <a:bodyPr/>
          <a:lstStyle/>
          <a:p>
            <a:pPr marL="0" indent="0">
              <a:buNone/>
            </a:pPr>
            <a:r>
              <a:rPr lang="en-US" dirty="0"/>
              <a:t>Describe how software allows you to enhance your photograph after it is taken. Select a photo you have taken, then do ONE of the following, and share what you have done with your counselor. </a:t>
            </a:r>
          </a:p>
          <a:p>
            <a:pPr marL="914400" lvl="1" indent="-514350">
              <a:buFont typeface="+mj-lt"/>
              <a:buAutoNum type="alphaLcPeriod"/>
            </a:pPr>
            <a:r>
              <a:rPr lang="en-US" dirty="0"/>
              <a:t>Crop your photograph. </a:t>
            </a:r>
          </a:p>
          <a:p>
            <a:pPr marL="914400" lvl="1" indent="-514350">
              <a:buFont typeface="+mj-lt"/>
              <a:buAutoNum type="alphaLcPeriod"/>
            </a:pPr>
            <a:r>
              <a:rPr lang="en-US" dirty="0"/>
              <a:t>Adjust the exposure or make a color correction. </a:t>
            </a:r>
          </a:p>
          <a:p>
            <a:pPr marL="914400" lvl="1" indent="-514350">
              <a:buFont typeface="+mj-lt"/>
              <a:buAutoNum type="alphaLcPeriod"/>
            </a:pPr>
            <a:r>
              <a:rPr lang="en-US" dirty="0"/>
              <a:t>Show another way you could improve your picture for impact.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37867"/>
            <a:ext cx="1143000" cy="1143000"/>
          </a:xfrm>
          <a:prstGeom prst="rect">
            <a:avLst/>
          </a:prstGeom>
        </p:spPr>
      </p:pic>
    </p:spTree>
    <p:extLst>
      <p:ext uri="{BB962C8B-B14F-4D97-AF65-F5344CB8AC3E}">
        <p14:creationId xmlns:p14="http://schemas.microsoft.com/office/powerpoint/2010/main" val="20101914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Photo Editing </a:t>
            </a:r>
            <a:r>
              <a:rPr lang="en-US" dirty="0" smtClean="0"/>
              <a:t>Basics</a:t>
            </a:r>
            <a:endParaRPr lang="en-US" dirty="0"/>
          </a:p>
        </p:txBody>
      </p:sp>
      <p:sp>
        <p:nvSpPr>
          <p:cNvPr id="3" name="Content Placeholder 2"/>
          <p:cNvSpPr>
            <a:spLocks noGrp="1"/>
          </p:cNvSpPr>
          <p:nvPr>
            <p:ph idx="1"/>
          </p:nvPr>
        </p:nvSpPr>
        <p:spPr/>
        <p:txBody>
          <a:bodyPr>
            <a:normAutofit/>
          </a:bodyPr>
          <a:lstStyle/>
          <a:p>
            <a:r>
              <a:rPr lang="en-US" dirty="0"/>
              <a:t>The basic photo editing techniques should be available in even simple editing programs, and each can enhance your images to make them more powerful and shareworthy. </a:t>
            </a:r>
            <a:endParaRPr lang="en-US" dirty="0" smtClean="0"/>
          </a:p>
          <a:p>
            <a:r>
              <a:rPr lang="en-US" dirty="0" smtClean="0"/>
              <a:t>Understand how number of pixels, image size, and file types can impact editing.</a:t>
            </a:r>
          </a:p>
          <a:p>
            <a:endParaRPr lang="en-US" dirty="0"/>
          </a:p>
        </p:txBody>
      </p:sp>
    </p:spTree>
    <p:extLst>
      <p:ext uri="{BB962C8B-B14F-4D97-AF65-F5344CB8AC3E}">
        <p14:creationId xmlns:p14="http://schemas.microsoft.com/office/powerpoint/2010/main" val="20279262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18333" t="40074" r="22500" b="28757"/>
          <a:stretch>
            <a:fillRect/>
          </a:stretch>
        </p:blipFill>
        <p:spPr>
          <a:xfrm>
            <a:off x="1828800" y="4572000"/>
            <a:ext cx="5410200" cy="2133600"/>
          </a:xfrm>
          <a:prstGeom prst="rect">
            <a:avLst/>
          </a:prstGeom>
        </p:spPr>
      </p:pic>
      <p:sp>
        <p:nvSpPr>
          <p:cNvPr id="3" name="TextBox 3"/>
          <p:cNvSpPr txBox="1"/>
          <p:nvPr/>
        </p:nvSpPr>
        <p:spPr>
          <a:xfrm>
            <a:off x="622300" y="1079500"/>
            <a:ext cx="243656" cy="236347"/>
          </a:xfrm>
          <a:prstGeom prst="rect">
            <a:avLst/>
          </a:prstGeom>
          <a:noFill/>
        </p:spPr>
        <p:txBody>
          <a:bodyPr vert="horz" wrap="none" lIns="0" tIns="0" rIns="0" bIns="0" rtlCol="0">
            <a:spAutoFit/>
          </a:bodyPr>
          <a:lstStyle/>
          <a:p>
            <a:pPr>
              <a:lnSpc>
                <a:spcPts val="1800"/>
              </a:lnSpc>
              <a:tabLst>
                <a:tab pos="266700" algn="l"/>
                <a:tab pos="266700" algn="l"/>
                <a:tab pos="266700" algn="l"/>
                <a:tab pos="266700" algn="l"/>
              </a:tabLst>
            </a:pPr>
            <a:r>
              <a:rPr lang="en-CA" sz="1900" dirty="0" smtClean="0">
                <a:solidFill>
                  <a:srgbClr val="0ACFD8"/>
                </a:solidFill>
                <a:latin typeface="Arial Unicode MS"/>
                <a:cs typeface="Arial Unicode MS"/>
              </a:rPr>
              <a:t></a:t>
            </a:r>
            <a:endParaRPr lang="en-CA" sz="2000" dirty="0">
              <a:solidFill>
                <a:srgbClr val="000000"/>
              </a:solidFill>
            </a:endParaRPr>
          </a:p>
        </p:txBody>
      </p:sp>
      <p:sp>
        <p:nvSpPr>
          <p:cNvPr id="14" name="Title 13"/>
          <p:cNvSpPr>
            <a:spLocks noGrp="1"/>
          </p:cNvSpPr>
          <p:nvPr>
            <p:ph type="title"/>
          </p:nvPr>
        </p:nvSpPr>
        <p:spPr/>
        <p:txBody>
          <a:bodyPr/>
          <a:lstStyle/>
          <a:p>
            <a:r>
              <a:rPr lang="en-US" dirty="0" smtClean="0"/>
              <a:t>Pixels</a:t>
            </a:r>
            <a:endParaRPr lang="en-US" dirty="0"/>
          </a:p>
        </p:txBody>
      </p:sp>
      <p:sp>
        <p:nvSpPr>
          <p:cNvPr id="15" name="Content Placeholder 14"/>
          <p:cNvSpPr>
            <a:spLocks noGrp="1"/>
          </p:cNvSpPr>
          <p:nvPr>
            <p:ph idx="1"/>
          </p:nvPr>
        </p:nvSpPr>
        <p:spPr>
          <a:xfrm>
            <a:off x="601670" y="1371600"/>
            <a:ext cx="8313730" cy="3276599"/>
          </a:xfrm>
        </p:spPr>
        <p:txBody>
          <a:bodyPr>
            <a:normAutofit fontScale="92500" lnSpcReduction="10000"/>
          </a:bodyPr>
          <a:lstStyle/>
          <a:p>
            <a:pPr>
              <a:tabLst>
                <a:tab pos="266700" algn="l"/>
                <a:tab pos="266700" algn="l"/>
                <a:tab pos="266700" algn="l"/>
                <a:tab pos="266700" algn="l"/>
              </a:tabLst>
            </a:pPr>
            <a:r>
              <a:rPr lang="en-CA" dirty="0" smtClean="0">
                <a:solidFill>
                  <a:srgbClr val="FFFFFF"/>
                </a:solidFill>
                <a:cs typeface="Times New Roman Bold"/>
              </a:rPr>
              <a:t>A pixel is a contraction of the term Picture Element.</a:t>
            </a:r>
          </a:p>
          <a:p>
            <a:pPr>
              <a:tabLst>
                <a:tab pos="266700" algn="l"/>
                <a:tab pos="266700" algn="l"/>
                <a:tab pos="266700" algn="l"/>
                <a:tab pos="266700" algn="l"/>
              </a:tabLst>
            </a:pPr>
            <a:r>
              <a:rPr lang="en-CA" dirty="0" smtClean="0">
                <a:solidFill>
                  <a:srgbClr val="FFFFFF"/>
                </a:solidFill>
                <a:cs typeface="Times New Roman Bold"/>
              </a:rPr>
              <a:t>Digital images are made up of small squares, just like a tile mosaic on your kitchen or bathroom wall. </a:t>
            </a:r>
          </a:p>
          <a:p>
            <a:pPr>
              <a:tabLst>
                <a:tab pos="266700" algn="l"/>
                <a:tab pos="266700" algn="l"/>
                <a:tab pos="266700" algn="l"/>
                <a:tab pos="266700" algn="l"/>
              </a:tabLst>
            </a:pPr>
            <a:r>
              <a:rPr lang="en-CA" dirty="0" smtClean="0">
                <a:solidFill>
                  <a:srgbClr val="FFFFFF"/>
                </a:solidFill>
                <a:cs typeface="Times New Roman Bold"/>
              </a:rPr>
              <a:t>Though a digital photograph looks smooth and continuous just like a regular photograph, it's actually composed of millions of tiny squares as shown below. </a:t>
            </a:r>
            <a:endParaRPr lang="en-CA" dirty="0" smtClean="0">
              <a:solidFill>
                <a:srgbClr val="0ACFD8"/>
              </a:solidFill>
              <a:cs typeface="Arial Unicode MS"/>
            </a:endParaRPr>
          </a:p>
          <a:p>
            <a:pPr>
              <a:tabLst>
                <a:tab pos="266700" algn="l"/>
                <a:tab pos="266700" algn="l"/>
                <a:tab pos="266700" algn="l"/>
                <a:tab pos="266700" algn="l"/>
              </a:tabLst>
            </a:pPr>
            <a:r>
              <a:rPr lang="en-CA" dirty="0" smtClean="0">
                <a:solidFill>
                  <a:srgbClr val="FFFFFF"/>
                </a:solidFill>
                <a:cs typeface="Times New Roman Bold Italic"/>
              </a:rPr>
              <a:t>On the left the full image, on the right the area in the red square magnified to show individual pixels</a:t>
            </a:r>
          </a:p>
          <a:p>
            <a:pPr>
              <a:lnSpc>
                <a:spcPts val="1800"/>
              </a:lnSpc>
              <a:tabLst>
                <a:tab pos="266700" algn="l"/>
                <a:tab pos="266700" algn="l"/>
                <a:tab pos="266700" algn="l"/>
                <a:tab pos="266700" algn="l"/>
              </a:tabLst>
            </a:pPr>
            <a:endParaRPr lang="en-CA" b="1" dirty="0" smtClean="0">
              <a:solidFill>
                <a:srgbClr val="FFFFFF"/>
              </a:solidFill>
              <a:latin typeface="Times New Roman Bold"/>
              <a:cs typeface="Times New Roman Bold"/>
            </a:endParaRPr>
          </a:p>
          <a:p>
            <a:pPr>
              <a:lnSpc>
                <a:spcPts val="1800"/>
              </a:lnSpc>
            </a:pPr>
            <a:endParaRPr lang="en-CA" sz="2400" dirty="0" smtClean="0">
              <a:solidFill>
                <a:srgbClr val="000000"/>
              </a:solidFill>
            </a:endParaRPr>
          </a:p>
          <a:p>
            <a:endParaRPr lang="en-US" dirty="0"/>
          </a:p>
        </p:txBody>
      </p:sp>
    </p:spTree>
    <p:extLst>
      <p:ext uri="{BB962C8B-B14F-4D97-AF65-F5344CB8AC3E}">
        <p14:creationId xmlns:p14="http://schemas.microsoft.com/office/powerpoint/2010/main" val="253153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72500" t="4267" r="2500" b="44527"/>
          <a:stretch>
            <a:fillRect/>
          </a:stretch>
        </p:blipFill>
        <p:spPr>
          <a:xfrm>
            <a:off x="1295400" y="304800"/>
            <a:ext cx="2286000" cy="3505200"/>
          </a:xfrm>
          <a:prstGeom prst="rect">
            <a:avLst/>
          </a:prstGeom>
        </p:spPr>
      </p:pic>
      <p:pic>
        <p:nvPicPr>
          <p:cNvPr id="5" name="Picture 4"/>
          <p:cNvPicPr>
            <a:picLocks/>
          </p:cNvPicPr>
          <p:nvPr/>
        </p:nvPicPr>
        <p:blipFill>
          <a:blip r:embed="rId2" cstate="print"/>
          <a:srcRect l="55000" t="63265" r="10833" b="1113"/>
          <a:stretch>
            <a:fillRect/>
          </a:stretch>
        </p:blipFill>
        <p:spPr>
          <a:xfrm>
            <a:off x="457200" y="4114800"/>
            <a:ext cx="3124200" cy="2438400"/>
          </a:xfrm>
          <a:prstGeom prst="rect">
            <a:avLst/>
          </a:prstGeom>
        </p:spPr>
      </p:pic>
      <p:sp>
        <p:nvSpPr>
          <p:cNvPr id="6" name="Title 5"/>
          <p:cNvSpPr>
            <a:spLocks noGrp="1"/>
          </p:cNvSpPr>
          <p:nvPr>
            <p:ph type="title"/>
          </p:nvPr>
        </p:nvSpPr>
        <p:spPr/>
        <p:txBody>
          <a:bodyPr/>
          <a:lstStyle/>
          <a:p>
            <a:r>
              <a:rPr lang="en-US" dirty="0" smtClean="0"/>
              <a:t>Megapixels</a:t>
            </a:r>
            <a:endParaRPr lang="en-US" dirty="0"/>
          </a:p>
        </p:txBody>
      </p:sp>
      <p:sp>
        <p:nvSpPr>
          <p:cNvPr id="7" name="Content Placeholder 6"/>
          <p:cNvSpPr>
            <a:spLocks noGrp="1"/>
          </p:cNvSpPr>
          <p:nvPr>
            <p:ph idx="1"/>
          </p:nvPr>
        </p:nvSpPr>
        <p:spPr>
          <a:xfrm>
            <a:off x="3733800" y="1524000"/>
            <a:ext cx="5257800" cy="4733854"/>
          </a:xfrm>
        </p:spPr>
        <p:txBody>
          <a:bodyPr>
            <a:normAutofit lnSpcReduction="10000"/>
          </a:bodyPr>
          <a:lstStyle/>
          <a:p>
            <a:r>
              <a:rPr lang="en-CA" dirty="0" smtClean="0">
                <a:solidFill>
                  <a:srgbClr val="FFFFFF"/>
                </a:solidFill>
                <a:latin typeface="Constantia"/>
                <a:cs typeface="Constantia"/>
              </a:rPr>
              <a:t>A megapixel is equal to 1 millions pixels.</a:t>
            </a:r>
          </a:p>
          <a:p>
            <a:r>
              <a:rPr lang="en-CA" dirty="0" smtClean="0">
                <a:solidFill>
                  <a:srgbClr val="FFFFFF"/>
                </a:solidFill>
                <a:latin typeface="Constantia"/>
                <a:cs typeface="Constantia"/>
              </a:rPr>
              <a:t>How many megapixels a camera shoots indicates the maximum size of a digital picture. </a:t>
            </a:r>
          </a:p>
          <a:p>
            <a:r>
              <a:rPr lang="en-CA" dirty="0" smtClean="0">
                <a:solidFill>
                  <a:srgbClr val="FFFFFF"/>
                </a:solidFill>
                <a:latin typeface="Constantia"/>
                <a:cs typeface="Constantia"/>
              </a:rPr>
              <a:t>Generally, more pixels are better (and cost more), but it is not only factor that should be considered when choosing a camera.</a:t>
            </a:r>
          </a:p>
          <a:p>
            <a:endParaRPr lang="en-US" dirty="0"/>
          </a:p>
        </p:txBody>
      </p:sp>
    </p:spTree>
    <p:extLst>
      <p:ext uri="{BB962C8B-B14F-4D97-AF65-F5344CB8AC3E}">
        <p14:creationId xmlns:p14="http://schemas.microsoft.com/office/powerpoint/2010/main" val="111991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Image Size</a:t>
            </a:r>
            <a:endParaRPr lang="en-US" dirty="0"/>
          </a:p>
        </p:txBody>
      </p:sp>
      <p:sp>
        <p:nvSpPr>
          <p:cNvPr id="9" name="Content Placeholder 8"/>
          <p:cNvSpPr>
            <a:spLocks noGrp="1"/>
          </p:cNvSpPr>
          <p:nvPr>
            <p:ph idx="1"/>
          </p:nvPr>
        </p:nvSpPr>
        <p:spPr>
          <a:xfrm>
            <a:off x="228600" y="3657600"/>
            <a:ext cx="8763000" cy="2672794"/>
          </a:xfrm>
        </p:spPr>
        <p:txBody>
          <a:bodyPr>
            <a:normAutofit fontScale="92500"/>
          </a:bodyPr>
          <a:lstStyle/>
          <a:p>
            <a:r>
              <a:rPr lang="en-CA" dirty="0" smtClean="0">
                <a:solidFill>
                  <a:srgbClr val="FFFFFF"/>
                </a:solidFill>
                <a:latin typeface="Constantia"/>
                <a:cs typeface="Constantia"/>
              </a:rPr>
              <a:t>Refers to the dimensions of the image, measured in pixels. </a:t>
            </a:r>
          </a:p>
          <a:p>
            <a:r>
              <a:rPr lang="en-CA" dirty="0" smtClean="0">
                <a:solidFill>
                  <a:srgbClr val="FFFFFF"/>
                </a:solidFill>
                <a:latin typeface="Constantia"/>
                <a:cs typeface="Constantia"/>
              </a:rPr>
              <a:t>Pictures taken at smaller sizes require less memory and are suitable for distribution by email or on the web. </a:t>
            </a:r>
          </a:p>
          <a:p>
            <a:r>
              <a:rPr lang="en-CA" dirty="0" smtClean="0">
                <a:solidFill>
                  <a:srgbClr val="FFFFFF"/>
                </a:solidFill>
                <a:latin typeface="Constantia"/>
                <a:cs typeface="Constantia"/>
              </a:rPr>
              <a:t>Conversely, the larger the image, the larger the size at which it can be printed or displayed without loosing quality (becoming “grainy”).</a:t>
            </a:r>
          </a:p>
          <a:p>
            <a:pPr>
              <a:lnSpc>
                <a:spcPts val="2760"/>
              </a:lnSpc>
            </a:pPr>
            <a:endParaRPr lang="en-CA" dirty="0" smtClean="0">
              <a:solidFill>
                <a:srgbClr val="FFFFFF"/>
              </a:solidFill>
              <a:latin typeface="Constantia"/>
              <a:cs typeface="Constantia"/>
            </a:endParaRPr>
          </a:p>
          <a:p>
            <a:pPr>
              <a:lnSpc>
                <a:spcPts val="2760"/>
              </a:lnSpc>
            </a:pPr>
            <a:endParaRPr lang="en-CA" dirty="0" smtClean="0">
              <a:solidFill>
                <a:srgbClr val="000000"/>
              </a:solidFill>
            </a:endParaRPr>
          </a:p>
          <a:p>
            <a:endParaRPr lang="en-US" dirty="0"/>
          </a:p>
        </p:txBody>
      </p:sp>
      <p:pic>
        <p:nvPicPr>
          <p:cNvPr id="10" name="Picture 9"/>
          <p:cNvPicPr>
            <a:picLocks/>
          </p:cNvPicPr>
          <p:nvPr/>
        </p:nvPicPr>
        <p:blipFill>
          <a:blip r:embed="rId2" cstate="print"/>
          <a:srcRect l="43333" t="6679" r="2500" b="44341"/>
          <a:stretch>
            <a:fillRect/>
          </a:stretch>
        </p:blipFill>
        <p:spPr>
          <a:xfrm>
            <a:off x="609600" y="152400"/>
            <a:ext cx="4953000" cy="3352800"/>
          </a:xfrm>
          <a:prstGeom prst="rect">
            <a:avLst/>
          </a:prstGeom>
        </p:spPr>
      </p:pic>
    </p:spTree>
    <p:extLst>
      <p:ext uri="{BB962C8B-B14F-4D97-AF65-F5344CB8AC3E}">
        <p14:creationId xmlns:p14="http://schemas.microsoft.com/office/powerpoint/2010/main" val="417692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rcRect l="30833" t="4453" r="24167" b="49907"/>
          <a:stretch>
            <a:fillRect/>
          </a:stretch>
        </p:blipFill>
        <p:spPr>
          <a:xfrm>
            <a:off x="1447800" y="381000"/>
            <a:ext cx="4114800" cy="3124200"/>
          </a:xfrm>
          <a:prstGeom prst="rect">
            <a:avLst/>
          </a:prstGeom>
        </p:spPr>
      </p:pic>
      <p:sp>
        <p:nvSpPr>
          <p:cNvPr id="5" name="TextBox 5"/>
          <p:cNvSpPr txBox="1"/>
          <p:nvPr/>
        </p:nvSpPr>
        <p:spPr>
          <a:xfrm>
            <a:off x="2019300" y="5397500"/>
            <a:ext cx="1917700" cy="901700"/>
          </a:xfrm>
          <a:prstGeom prst="rect">
            <a:avLst/>
          </a:prstGeom>
          <a:noFill/>
        </p:spPr>
        <p:txBody>
          <a:bodyPr vert="horz" wrap="none" lIns="0" tIns="0" rIns="0" bIns="0" rtlCol="0">
            <a:spAutoFit/>
          </a:bodyPr>
          <a:lstStyle/>
          <a:p>
            <a:pPr>
              <a:lnSpc>
                <a:spcPts val="3600"/>
              </a:lnSpc>
            </a:pPr>
            <a:r>
              <a:rPr lang="en-CA" sz="1800" smtClean="0">
                <a:solidFill>
                  <a:srgbClr val="000000"/>
                </a:solidFill>
                <a:latin typeface="Constantia"/>
                <a:cs typeface="Constantia"/>
              </a:rPr>
              <a:t>1280 x 960</a:t>
            </a:r>
            <a:r>
              <a:rPr lang="en-CA" sz="1800" smtClean="0">
                <a:solidFill>
                  <a:srgbClr val="000000"/>
                </a:solidFill>
                <a:latin typeface="Times New Roman"/>
              </a:rPr>
              <a:t/>
            </a:r>
            <a:br>
              <a:rPr lang="en-CA" sz="1800" smtClean="0">
                <a:solidFill>
                  <a:srgbClr val="000000"/>
                </a:solidFill>
                <a:latin typeface="Times New Roman"/>
              </a:rPr>
            </a:br>
            <a:r>
              <a:rPr lang="en-CA" sz="1800" smtClean="0">
                <a:solidFill>
                  <a:srgbClr val="000000"/>
                </a:solidFill>
                <a:latin typeface="Constantia"/>
                <a:cs typeface="Constantia"/>
              </a:rPr>
              <a:t>640 x 480</a:t>
            </a:r>
          </a:p>
          <a:p>
            <a:pPr>
              <a:lnSpc>
                <a:spcPts val="3605"/>
              </a:lnSpc>
            </a:pPr>
            <a:endParaRPr lang="en-CA" sz="1800">
              <a:solidFill>
                <a:srgbClr val="000000"/>
              </a:solidFill>
            </a:endParaRPr>
          </a:p>
        </p:txBody>
      </p:sp>
      <p:sp>
        <p:nvSpPr>
          <p:cNvPr id="8" name="TextBox 8"/>
          <p:cNvSpPr txBox="1"/>
          <p:nvPr/>
        </p:nvSpPr>
        <p:spPr>
          <a:xfrm>
            <a:off x="4140200" y="4445000"/>
            <a:ext cx="1041400" cy="381000"/>
          </a:xfrm>
          <a:prstGeom prst="rect">
            <a:avLst/>
          </a:prstGeom>
          <a:noFill/>
        </p:spPr>
        <p:txBody>
          <a:bodyPr vert="horz" wrap="none" lIns="0" tIns="0" rIns="0" bIns="0" rtlCol="0">
            <a:spAutoFit/>
          </a:bodyPr>
          <a:lstStyle/>
          <a:p>
            <a:pPr>
              <a:lnSpc>
                <a:spcPts val="2100"/>
              </a:lnSpc>
            </a:pPr>
            <a:r>
              <a:rPr lang="en-CA" sz="1800" smtClean="0">
                <a:solidFill>
                  <a:srgbClr val="000000"/>
                </a:solidFill>
                <a:latin typeface="Constantia"/>
                <a:cs typeface="Constantia"/>
              </a:rPr>
              <a:t>5MP</a:t>
            </a:r>
          </a:p>
          <a:p>
            <a:pPr>
              <a:lnSpc>
                <a:spcPts val="2070"/>
              </a:lnSpc>
            </a:pPr>
            <a:endParaRPr lang="en-CA" sz="1800">
              <a:solidFill>
                <a:srgbClr val="000000"/>
              </a:solidFill>
            </a:endParaRPr>
          </a:p>
        </p:txBody>
      </p:sp>
      <p:sp>
        <p:nvSpPr>
          <p:cNvPr id="9" name="TextBox 9"/>
          <p:cNvSpPr txBox="1"/>
          <p:nvPr/>
        </p:nvSpPr>
        <p:spPr>
          <a:xfrm>
            <a:off x="4140200" y="4813300"/>
            <a:ext cx="1041400" cy="381000"/>
          </a:xfrm>
          <a:prstGeom prst="rect">
            <a:avLst/>
          </a:prstGeom>
          <a:noFill/>
        </p:spPr>
        <p:txBody>
          <a:bodyPr vert="horz" wrap="none" lIns="0" tIns="0" rIns="0" bIns="0" rtlCol="0">
            <a:spAutoFit/>
          </a:bodyPr>
          <a:lstStyle/>
          <a:p>
            <a:pPr>
              <a:lnSpc>
                <a:spcPts val="2100"/>
              </a:lnSpc>
            </a:pPr>
            <a:r>
              <a:rPr lang="en-CA" sz="1800" smtClean="0">
                <a:solidFill>
                  <a:srgbClr val="000000"/>
                </a:solidFill>
                <a:latin typeface="Constantia"/>
                <a:cs typeface="Constantia"/>
              </a:rPr>
              <a:t>3MP</a:t>
            </a:r>
          </a:p>
          <a:p>
            <a:pPr>
              <a:lnSpc>
                <a:spcPts val="2070"/>
              </a:lnSpc>
            </a:pPr>
            <a:endParaRPr lang="en-CA" sz="1800">
              <a:solidFill>
                <a:srgbClr val="000000"/>
              </a:solidFill>
            </a:endParaRPr>
          </a:p>
        </p:txBody>
      </p:sp>
      <p:sp>
        <p:nvSpPr>
          <p:cNvPr id="10" name="TextBox 10"/>
          <p:cNvSpPr txBox="1"/>
          <p:nvPr/>
        </p:nvSpPr>
        <p:spPr>
          <a:xfrm>
            <a:off x="4140200" y="5181600"/>
            <a:ext cx="1041400" cy="381000"/>
          </a:xfrm>
          <a:prstGeom prst="rect">
            <a:avLst/>
          </a:prstGeom>
          <a:noFill/>
        </p:spPr>
        <p:txBody>
          <a:bodyPr vert="horz" wrap="none" lIns="0" tIns="0" rIns="0" bIns="0" rtlCol="0">
            <a:spAutoFit/>
          </a:bodyPr>
          <a:lstStyle/>
          <a:p>
            <a:pPr>
              <a:lnSpc>
                <a:spcPts val="2100"/>
              </a:lnSpc>
            </a:pPr>
            <a:r>
              <a:rPr lang="en-CA" sz="1800" smtClean="0">
                <a:solidFill>
                  <a:srgbClr val="000000"/>
                </a:solidFill>
                <a:latin typeface="Constantia"/>
                <a:cs typeface="Constantia"/>
              </a:rPr>
              <a:t>2MP</a:t>
            </a:r>
          </a:p>
          <a:p>
            <a:pPr>
              <a:lnSpc>
                <a:spcPts val="2070"/>
              </a:lnSpc>
            </a:pPr>
            <a:endParaRPr lang="en-CA" sz="1800">
              <a:solidFill>
                <a:srgbClr val="000000"/>
              </a:solidFill>
            </a:endParaRPr>
          </a:p>
        </p:txBody>
      </p:sp>
      <p:sp>
        <p:nvSpPr>
          <p:cNvPr id="11" name="TextBox 11"/>
          <p:cNvSpPr txBox="1"/>
          <p:nvPr/>
        </p:nvSpPr>
        <p:spPr>
          <a:xfrm>
            <a:off x="4140200" y="5549900"/>
            <a:ext cx="1041400" cy="596900"/>
          </a:xfrm>
          <a:prstGeom prst="rect">
            <a:avLst/>
          </a:prstGeom>
          <a:noFill/>
        </p:spPr>
        <p:txBody>
          <a:bodyPr vert="horz" wrap="none" lIns="0" tIns="0" rIns="0" bIns="0" rtlCol="0">
            <a:spAutoFit/>
          </a:bodyPr>
          <a:lstStyle/>
          <a:p>
            <a:pPr>
              <a:lnSpc>
                <a:spcPts val="3200"/>
              </a:lnSpc>
            </a:pPr>
            <a:r>
              <a:rPr lang="en-CA" sz="2800" smtClean="0">
                <a:solidFill>
                  <a:srgbClr val="000000"/>
                </a:solidFill>
                <a:latin typeface="Constantia"/>
                <a:cs typeface="Constantia"/>
              </a:rPr>
              <a:t>1</a:t>
            </a:r>
            <a:r>
              <a:rPr lang="en-CA" sz="1800" smtClean="0">
                <a:solidFill>
                  <a:srgbClr val="000000"/>
                </a:solidFill>
                <a:latin typeface="Constantia"/>
                <a:cs typeface="Constantia"/>
              </a:rPr>
              <a:t>MP</a:t>
            </a:r>
          </a:p>
          <a:p>
            <a:pPr>
              <a:lnSpc>
                <a:spcPts val="3220"/>
              </a:lnSpc>
            </a:pPr>
            <a:endParaRPr lang="en-CA" sz="2133">
              <a:solidFill>
                <a:srgbClr val="000000"/>
              </a:solidFill>
            </a:endParaRPr>
          </a:p>
        </p:txBody>
      </p:sp>
      <p:sp>
        <p:nvSpPr>
          <p:cNvPr id="12" name="TextBox 12"/>
          <p:cNvSpPr txBox="1"/>
          <p:nvPr/>
        </p:nvSpPr>
        <p:spPr>
          <a:xfrm>
            <a:off x="4114800" y="6070600"/>
            <a:ext cx="1066800" cy="381000"/>
          </a:xfrm>
          <a:prstGeom prst="rect">
            <a:avLst/>
          </a:prstGeom>
          <a:noFill/>
        </p:spPr>
        <p:txBody>
          <a:bodyPr vert="horz" wrap="none" lIns="0" tIns="0" rIns="0" bIns="0" rtlCol="0">
            <a:spAutoFit/>
          </a:bodyPr>
          <a:lstStyle/>
          <a:p>
            <a:pPr>
              <a:lnSpc>
                <a:spcPts val="2100"/>
              </a:lnSpc>
            </a:pPr>
            <a:r>
              <a:rPr lang="en-CA" sz="1800" smtClean="0">
                <a:solidFill>
                  <a:srgbClr val="000000"/>
                </a:solidFill>
                <a:latin typeface="Constantia"/>
                <a:cs typeface="Constantia"/>
              </a:rPr>
              <a:t>.5MP</a:t>
            </a:r>
          </a:p>
          <a:p>
            <a:pPr>
              <a:lnSpc>
                <a:spcPts val="2070"/>
              </a:lnSpc>
            </a:pPr>
            <a:endParaRPr lang="en-CA" sz="1800">
              <a:solidFill>
                <a:srgbClr val="000000"/>
              </a:solidFill>
            </a:endParaRPr>
          </a:p>
        </p:txBody>
      </p:sp>
      <p:sp>
        <p:nvSpPr>
          <p:cNvPr id="14" name="TextBox 14"/>
          <p:cNvSpPr txBox="1"/>
          <p:nvPr/>
        </p:nvSpPr>
        <p:spPr>
          <a:xfrm>
            <a:off x="5956300" y="4038600"/>
            <a:ext cx="3073400" cy="431800"/>
          </a:xfrm>
          <a:prstGeom prst="rect">
            <a:avLst/>
          </a:prstGeom>
          <a:noFill/>
        </p:spPr>
        <p:txBody>
          <a:bodyPr vert="horz" wrap="none" lIns="0" tIns="0" rIns="0" bIns="0" rtlCol="0">
            <a:spAutoFit/>
          </a:bodyPr>
          <a:lstStyle/>
          <a:p>
            <a:pPr>
              <a:lnSpc>
                <a:spcPts val="2300"/>
              </a:lnSpc>
            </a:pPr>
            <a:r>
              <a:rPr lang="en-CA" sz="2010" b="1" smtClean="0">
                <a:solidFill>
                  <a:srgbClr val="000000"/>
                </a:solidFill>
                <a:latin typeface="Constantia Bold"/>
                <a:cs typeface="Constantia Bold"/>
              </a:rPr>
              <a:t>11” x 14”</a:t>
            </a:r>
          </a:p>
          <a:p>
            <a:pPr>
              <a:lnSpc>
                <a:spcPts val="2300"/>
              </a:lnSpc>
            </a:pPr>
            <a:endParaRPr lang="en-CA" sz="2000">
              <a:solidFill>
                <a:srgbClr val="000000"/>
              </a:solidFill>
            </a:endParaRPr>
          </a:p>
        </p:txBody>
      </p:sp>
      <p:sp>
        <p:nvSpPr>
          <p:cNvPr id="15" name="TextBox 15"/>
          <p:cNvSpPr txBox="1"/>
          <p:nvPr/>
        </p:nvSpPr>
        <p:spPr>
          <a:xfrm>
            <a:off x="5880100" y="4445000"/>
            <a:ext cx="3149600" cy="381000"/>
          </a:xfrm>
          <a:prstGeom prst="rect">
            <a:avLst/>
          </a:prstGeom>
          <a:noFill/>
        </p:spPr>
        <p:txBody>
          <a:bodyPr vert="horz" wrap="none" lIns="0" tIns="0" rIns="0" bIns="0" rtlCol="0">
            <a:spAutoFit/>
          </a:bodyPr>
          <a:lstStyle/>
          <a:p>
            <a:pPr>
              <a:lnSpc>
                <a:spcPts val="2100"/>
              </a:lnSpc>
            </a:pPr>
            <a:r>
              <a:rPr lang="en-CA" sz="1800" smtClean="0">
                <a:solidFill>
                  <a:srgbClr val="000000"/>
                </a:solidFill>
                <a:latin typeface="Constantia"/>
                <a:cs typeface="Constantia"/>
              </a:rPr>
              <a:t>8½” x 6½”</a:t>
            </a:r>
          </a:p>
          <a:p>
            <a:pPr>
              <a:lnSpc>
                <a:spcPts val="2070"/>
              </a:lnSpc>
            </a:pPr>
            <a:endParaRPr lang="en-CA" sz="1800">
              <a:solidFill>
                <a:srgbClr val="000000"/>
              </a:solidFill>
            </a:endParaRPr>
          </a:p>
        </p:txBody>
      </p:sp>
      <p:sp>
        <p:nvSpPr>
          <p:cNvPr id="16" name="TextBox 16"/>
          <p:cNvSpPr txBox="1"/>
          <p:nvPr/>
        </p:nvSpPr>
        <p:spPr>
          <a:xfrm>
            <a:off x="6083300" y="4813300"/>
            <a:ext cx="2946400" cy="381000"/>
          </a:xfrm>
          <a:prstGeom prst="rect">
            <a:avLst/>
          </a:prstGeom>
          <a:noFill/>
        </p:spPr>
        <p:txBody>
          <a:bodyPr vert="horz" wrap="none" lIns="0" tIns="0" rIns="0" bIns="0" rtlCol="0">
            <a:spAutoFit/>
          </a:bodyPr>
          <a:lstStyle/>
          <a:p>
            <a:pPr>
              <a:lnSpc>
                <a:spcPts val="2100"/>
              </a:lnSpc>
            </a:pPr>
            <a:r>
              <a:rPr lang="en-CA" sz="1800" smtClean="0">
                <a:solidFill>
                  <a:srgbClr val="000000"/>
                </a:solidFill>
                <a:latin typeface="Constantia"/>
                <a:cs typeface="Constantia"/>
              </a:rPr>
              <a:t>7” x 5”</a:t>
            </a:r>
          </a:p>
          <a:p>
            <a:pPr>
              <a:lnSpc>
                <a:spcPts val="2070"/>
              </a:lnSpc>
            </a:pPr>
            <a:endParaRPr lang="en-CA" sz="1800">
              <a:solidFill>
                <a:srgbClr val="000000"/>
              </a:solidFill>
            </a:endParaRPr>
          </a:p>
        </p:txBody>
      </p:sp>
      <p:sp>
        <p:nvSpPr>
          <p:cNvPr id="17" name="TextBox 17"/>
          <p:cNvSpPr txBox="1"/>
          <p:nvPr/>
        </p:nvSpPr>
        <p:spPr>
          <a:xfrm>
            <a:off x="6083300" y="5181600"/>
            <a:ext cx="2946400" cy="381000"/>
          </a:xfrm>
          <a:prstGeom prst="rect">
            <a:avLst/>
          </a:prstGeom>
          <a:noFill/>
        </p:spPr>
        <p:txBody>
          <a:bodyPr vert="horz" wrap="none" lIns="0" tIns="0" rIns="0" bIns="0" rtlCol="0">
            <a:spAutoFit/>
          </a:bodyPr>
          <a:lstStyle/>
          <a:p>
            <a:pPr>
              <a:lnSpc>
                <a:spcPts val="2100"/>
              </a:lnSpc>
            </a:pPr>
            <a:r>
              <a:rPr lang="en-CA" sz="1800" smtClean="0">
                <a:solidFill>
                  <a:srgbClr val="000000"/>
                </a:solidFill>
                <a:latin typeface="Constantia"/>
                <a:cs typeface="Constantia"/>
              </a:rPr>
              <a:t>5” x 4”</a:t>
            </a:r>
          </a:p>
          <a:p>
            <a:pPr>
              <a:lnSpc>
                <a:spcPts val="2070"/>
              </a:lnSpc>
            </a:pPr>
            <a:endParaRPr lang="en-CA" sz="1800">
              <a:solidFill>
                <a:srgbClr val="000000"/>
              </a:solidFill>
            </a:endParaRPr>
          </a:p>
        </p:txBody>
      </p:sp>
      <p:sp>
        <p:nvSpPr>
          <p:cNvPr id="18" name="TextBox 18"/>
          <p:cNvSpPr txBox="1"/>
          <p:nvPr/>
        </p:nvSpPr>
        <p:spPr>
          <a:xfrm>
            <a:off x="5626100" y="5384800"/>
            <a:ext cx="3403600" cy="901700"/>
          </a:xfrm>
          <a:prstGeom prst="rect">
            <a:avLst/>
          </a:prstGeom>
          <a:noFill/>
        </p:spPr>
        <p:txBody>
          <a:bodyPr vert="horz" wrap="none" lIns="0" tIns="0" rIns="0" bIns="0" rtlCol="0">
            <a:spAutoFit/>
          </a:bodyPr>
          <a:lstStyle/>
          <a:p>
            <a:pPr indent="454660">
              <a:lnSpc>
                <a:spcPts val="3700"/>
              </a:lnSpc>
            </a:pPr>
            <a:r>
              <a:rPr lang="en-CA" sz="1800" smtClean="0">
                <a:solidFill>
                  <a:srgbClr val="000000"/>
                </a:solidFill>
                <a:latin typeface="Constantia"/>
                <a:cs typeface="Constantia"/>
              </a:rPr>
              <a:t>4” x 3”</a:t>
            </a:r>
            <a:r>
              <a:rPr lang="en-CA" sz="1800" smtClean="0">
                <a:solidFill>
                  <a:srgbClr val="000000"/>
                </a:solidFill>
                <a:latin typeface="Times New Roman"/>
              </a:rPr>
              <a:t/>
            </a:r>
            <a:br>
              <a:rPr lang="en-CA" sz="1800" smtClean="0">
                <a:solidFill>
                  <a:srgbClr val="000000"/>
                </a:solidFill>
                <a:latin typeface="Times New Roman"/>
              </a:rPr>
            </a:br>
            <a:r>
              <a:rPr lang="en-CA" sz="1800" smtClean="0">
                <a:solidFill>
                  <a:srgbClr val="000000"/>
                </a:solidFill>
                <a:latin typeface="Constantia"/>
                <a:cs typeface="Constantia"/>
              </a:rPr>
              <a:t>Email and Web</a:t>
            </a:r>
          </a:p>
          <a:p>
            <a:pPr>
              <a:lnSpc>
                <a:spcPts val="3685"/>
              </a:lnSpc>
            </a:pPr>
            <a:endParaRPr lang="en-CA" sz="180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1447800" y="3657600"/>
            <a:ext cx="6315075" cy="2886075"/>
          </a:xfrm>
          <a:prstGeom prst="rect">
            <a:avLst/>
          </a:prstGeom>
          <a:noFill/>
          <a:ln w="9525">
            <a:noFill/>
            <a:miter lim="800000"/>
            <a:headEnd/>
            <a:tailEnd/>
          </a:ln>
          <a:effectLst/>
        </p:spPr>
      </p:pic>
      <p:sp>
        <p:nvSpPr>
          <p:cNvPr id="22" name="Title 21"/>
          <p:cNvSpPr>
            <a:spLocks noGrp="1"/>
          </p:cNvSpPr>
          <p:nvPr>
            <p:ph type="title"/>
          </p:nvPr>
        </p:nvSpPr>
        <p:spPr/>
        <p:txBody>
          <a:bodyPr/>
          <a:lstStyle/>
          <a:p>
            <a:r>
              <a:rPr lang="en-US" dirty="0" smtClean="0"/>
              <a:t>Image Size</a:t>
            </a:r>
            <a:endParaRPr lang="en-US" dirty="0"/>
          </a:p>
        </p:txBody>
      </p:sp>
    </p:spTree>
    <p:extLst>
      <p:ext uri="{BB962C8B-B14F-4D97-AF65-F5344CB8AC3E}">
        <p14:creationId xmlns:p14="http://schemas.microsoft.com/office/powerpoint/2010/main" val="1012320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CA" dirty="0" smtClean="0">
                <a:solidFill>
                  <a:srgbClr val="DAF4F8"/>
                </a:solidFill>
                <a:effectLst/>
                <a:cs typeface="Calibri"/>
              </a:rPr>
              <a:t>File Types</a:t>
            </a:r>
            <a:endParaRPr lang="en-US" dirty="0">
              <a:effectLst/>
            </a:endParaRPr>
          </a:p>
        </p:txBody>
      </p:sp>
      <p:sp>
        <p:nvSpPr>
          <p:cNvPr id="18" name="Content Placeholder 17"/>
          <p:cNvSpPr>
            <a:spLocks noGrp="1"/>
          </p:cNvSpPr>
          <p:nvPr>
            <p:ph idx="1"/>
          </p:nvPr>
        </p:nvSpPr>
        <p:spPr/>
        <p:txBody>
          <a:bodyPr>
            <a:normAutofit fontScale="92500" lnSpcReduction="10000"/>
          </a:bodyPr>
          <a:lstStyle/>
          <a:p>
            <a:r>
              <a:rPr lang="en-CA" dirty="0" smtClean="0">
                <a:solidFill>
                  <a:srgbClr val="FFFFFF"/>
                </a:solidFill>
                <a:cs typeface="Constantia"/>
              </a:rPr>
              <a:t>JPEG (JPG): The most common format. This is a loss compression format that can be saved at various qualities.</a:t>
            </a:r>
          </a:p>
          <a:p>
            <a:r>
              <a:rPr lang="en-US" dirty="0" smtClean="0">
                <a:solidFill>
                  <a:srgbClr val="FFFFFF"/>
                </a:solidFill>
                <a:cs typeface="Constantia"/>
              </a:rPr>
              <a:t>TIFF: A “loss-less” compression format of a higher quality that is better for very high quality prints but has larger file size.</a:t>
            </a:r>
          </a:p>
          <a:p>
            <a:r>
              <a:rPr lang="en-US" dirty="0" smtClean="0">
                <a:solidFill>
                  <a:srgbClr val="FFFFFF"/>
                </a:solidFill>
                <a:cs typeface="Constantia"/>
              </a:rPr>
              <a:t>RAW: Actual image from the camera </a:t>
            </a:r>
            <a:r>
              <a:rPr lang="en-US" dirty="0" smtClean="0">
                <a:solidFill>
                  <a:srgbClr val="FFFFFF"/>
                </a:solidFill>
                <a:cs typeface="Constantia"/>
              </a:rPr>
              <a:t>sensor</a:t>
            </a:r>
          </a:p>
          <a:p>
            <a:pPr lvl="1"/>
            <a:r>
              <a:rPr lang="en-US" dirty="0"/>
              <a:t>Consider shooting in RAW image format for the greatest editing control. </a:t>
            </a:r>
            <a:endParaRPr lang="en-US" dirty="0" smtClean="0"/>
          </a:p>
          <a:p>
            <a:pPr lvl="1"/>
            <a:r>
              <a:rPr lang="en-US" dirty="0" smtClean="0"/>
              <a:t>You </a:t>
            </a:r>
            <a:r>
              <a:rPr lang="en-US" dirty="0"/>
              <a:t>should also be certain your editing program can work with RAW images</a:t>
            </a:r>
            <a:r>
              <a:rPr lang="en-US" dirty="0" smtClean="0"/>
              <a:t>. </a:t>
            </a:r>
            <a:endParaRPr lang="en-US" dirty="0"/>
          </a:p>
          <a:p>
            <a:endParaRPr lang="en-US" dirty="0" smtClean="0"/>
          </a:p>
          <a:p>
            <a:endParaRPr lang="en-US" dirty="0" smtClean="0"/>
          </a:p>
          <a:p>
            <a:endParaRPr lang="en-CA" dirty="0" smtClean="0">
              <a:solidFill>
                <a:srgbClr val="000000"/>
              </a:solidFill>
            </a:endParaRPr>
          </a:p>
          <a:p>
            <a:endParaRPr lang="en-US" dirty="0"/>
          </a:p>
        </p:txBody>
      </p:sp>
    </p:spTree>
    <p:extLst>
      <p:ext uri="{BB962C8B-B14F-4D97-AF65-F5344CB8AC3E}">
        <p14:creationId xmlns:p14="http://schemas.microsoft.com/office/powerpoint/2010/main" val="108070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10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10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10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10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5298</Words>
  <Application>Microsoft Office PowerPoint</Application>
  <PresentationFormat>On-screen Show (4:3)</PresentationFormat>
  <Paragraphs>469</Paragraphs>
  <Slides>120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120</vt:i4>
      </vt:variant>
    </vt:vector>
  </HeadingPairs>
  <TitlesOfParts>
    <vt:vector size="131" baseType="lpstr">
      <vt:lpstr>Arial Unicode MS</vt:lpstr>
      <vt:lpstr>Arial</vt:lpstr>
      <vt:lpstr>Arial Bold</vt:lpstr>
      <vt:lpstr>Calibri</vt:lpstr>
      <vt:lpstr>Constantia</vt:lpstr>
      <vt:lpstr>Constantia Bold</vt:lpstr>
      <vt:lpstr>Constantia Italic</vt:lpstr>
      <vt:lpstr>Times New Roman</vt:lpstr>
      <vt:lpstr>Times New Roman Bold</vt:lpstr>
      <vt:lpstr>Times New Roman Bold Italic</vt:lpstr>
      <vt:lpstr>Office Theme</vt:lpstr>
      <vt:lpstr>Photography Merit Badge</vt:lpstr>
      <vt:lpstr>Photography Merit Badge Requirements</vt:lpstr>
      <vt:lpstr>Photography Merit Badge Requirements</vt:lpstr>
      <vt:lpstr>Photography Merit Badge Requirements</vt:lpstr>
      <vt:lpstr>Photography Merit Badge Requirements</vt:lpstr>
      <vt:lpstr>Photography Merit Badge Requirements</vt:lpstr>
      <vt:lpstr>Requirement 1</vt:lpstr>
      <vt:lpstr>Safety while Working with Photography</vt:lpstr>
      <vt:lpstr>Requirement 3</vt:lpstr>
      <vt:lpstr>Parts of a Camera</vt:lpstr>
      <vt:lpstr>Parts of a Camera</vt:lpstr>
      <vt:lpstr>Parts of a Camera</vt:lpstr>
      <vt:lpstr>Parts of a Camera</vt:lpstr>
      <vt:lpstr>Parts of a Camera</vt:lpstr>
      <vt:lpstr>Parts of a Camera</vt:lpstr>
      <vt:lpstr>Parts of a Camera</vt:lpstr>
      <vt:lpstr>Parts of a Camera</vt:lpstr>
      <vt:lpstr>Parts of a Camera</vt:lpstr>
      <vt:lpstr>Parts of a Camera</vt:lpstr>
      <vt:lpstr>Parts of a Camera</vt:lpstr>
      <vt:lpstr>Parts of a Camera</vt:lpstr>
      <vt:lpstr>Parts of a Camera</vt:lpstr>
      <vt:lpstr>How a Digital Camera Works</vt:lpstr>
      <vt:lpstr>How a Digital Camera Works</vt:lpstr>
      <vt:lpstr>Requirement 2</vt:lpstr>
      <vt:lpstr>What is a good image?</vt:lpstr>
      <vt:lpstr>What is a good image?</vt:lpstr>
      <vt:lpstr>Basics of  Digital Photography</vt:lpstr>
      <vt:lpstr>Basics of  Digital Photography</vt:lpstr>
      <vt:lpstr>Basics of  Digital Photography</vt:lpstr>
      <vt:lpstr>Basics of  Digital Photography</vt:lpstr>
      <vt:lpstr>Flash</vt:lpstr>
      <vt:lpstr>Flash Mode</vt:lpstr>
      <vt:lpstr>Flash Photography Mistakes</vt:lpstr>
      <vt:lpstr>Night Photography</vt:lpstr>
      <vt:lpstr>F-stop</vt:lpstr>
      <vt:lpstr>F-stop</vt:lpstr>
      <vt:lpstr>Depth-of-Field and F-stops</vt:lpstr>
      <vt:lpstr>Depth-of-Field</vt:lpstr>
      <vt:lpstr>Depth-of-Field</vt:lpstr>
      <vt:lpstr>Depth-of-Field</vt:lpstr>
      <vt:lpstr>Exposure</vt:lpstr>
      <vt:lpstr>Exposure</vt:lpstr>
      <vt:lpstr>PowerPoint Presentation</vt:lpstr>
      <vt:lpstr>PowerPoint Presentation</vt:lpstr>
      <vt:lpstr>PowerPoint Presentation</vt:lpstr>
      <vt:lpstr>ISO</vt:lpstr>
      <vt:lpstr>Light</vt:lpstr>
      <vt:lpstr>Types of Natural Light</vt:lpstr>
      <vt:lpstr>PowerPoint Presentation</vt:lpstr>
      <vt:lpstr>PowerPoint Presentation</vt:lpstr>
      <vt:lpstr>PowerPoint Presentation</vt:lpstr>
      <vt:lpstr>Ambient Light</vt:lpstr>
      <vt:lpstr>PowerPoint Presentation</vt:lpstr>
      <vt:lpstr>PowerPoint Presentation</vt:lpstr>
      <vt:lpstr>Using Flash</vt:lpstr>
      <vt:lpstr>Ambient or Flash Lighting?</vt:lpstr>
      <vt:lpstr>Rule of Thirds</vt:lpstr>
      <vt:lpstr>PowerPoint Presentation</vt:lpstr>
      <vt:lpstr>PowerPoint Presentation</vt:lpstr>
      <vt:lpstr>Rule of Thirds</vt:lpstr>
      <vt:lpstr>Leading Lines</vt:lpstr>
      <vt:lpstr>Leading Lines</vt:lpstr>
      <vt:lpstr>PowerPoint Presentation</vt:lpstr>
      <vt:lpstr>Framing</vt:lpstr>
      <vt:lpstr>Framing</vt:lpstr>
      <vt:lpstr>Framing</vt:lpstr>
      <vt:lpstr>Depth</vt:lpstr>
      <vt:lpstr>Depth</vt:lpstr>
      <vt:lpstr>Depth</vt:lpstr>
      <vt:lpstr>Depth</vt:lpstr>
      <vt:lpstr>Depth</vt:lpstr>
      <vt:lpstr>Angle of View</vt:lpstr>
      <vt:lpstr>Angle of View</vt:lpstr>
      <vt:lpstr>Shutter Speeds</vt:lpstr>
      <vt:lpstr>Shutter Speed</vt:lpstr>
      <vt:lpstr>PowerPoint Presentation</vt:lpstr>
      <vt:lpstr>Is this closer to 1/2 sec. or 1/1000 sec.?</vt:lpstr>
      <vt:lpstr>Is this closer to 1/2 sec. or 1/1000 sec.?</vt:lpstr>
      <vt:lpstr>Is this closer to 1/2 sec. or 1/1000 sec.?</vt:lpstr>
      <vt:lpstr>Is this closer to 1/2 sec. or 1/1000 sec.?</vt:lpstr>
      <vt:lpstr>Practice with Your Camera</vt:lpstr>
      <vt:lpstr>Requirement 4</vt:lpstr>
      <vt:lpstr>Requirement 4 Photo Examples</vt:lpstr>
      <vt:lpstr>Requirement 4 Photo Examples</vt:lpstr>
      <vt:lpstr>Requirement 4 Photo Examples</vt:lpstr>
      <vt:lpstr>Requirement 4 Photo Examples</vt:lpstr>
      <vt:lpstr>Requirement 5</vt:lpstr>
      <vt:lpstr>Requirement 5 Photo Examples</vt:lpstr>
      <vt:lpstr>Requirement 5 Photo Examples</vt:lpstr>
      <vt:lpstr>Requirement 5 Photo Examples</vt:lpstr>
      <vt:lpstr>Requirement 5 Photo Examples</vt:lpstr>
      <vt:lpstr>Requirement 6</vt:lpstr>
      <vt:lpstr>Photo Editing Basics</vt:lpstr>
      <vt:lpstr>Pixels</vt:lpstr>
      <vt:lpstr>Megapixels</vt:lpstr>
      <vt:lpstr>Image Size</vt:lpstr>
      <vt:lpstr>Image Size</vt:lpstr>
      <vt:lpstr>File Types</vt:lpstr>
      <vt:lpstr>Things to Think About Before You Begin Editing</vt:lpstr>
      <vt:lpstr>Free Photo Editors for Beginners</vt:lpstr>
      <vt:lpstr>Photo Editing Basics</vt:lpstr>
      <vt:lpstr>Crop and Clean Up Your Images</vt:lpstr>
      <vt:lpstr>Crop and Clean Up Your Images</vt:lpstr>
      <vt:lpstr>Adjust the White Balance</vt:lpstr>
      <vt:lpstr>Adjust Exposure and Contrast</vt:lpstr>
      <vt:lpstr>Adjust Color Vibrancy and Saturation</vt:lpstr>
      <vt:lpstr>Adjust Sharpness</vt:lpstr>
      <vt:lpstr>Photo Editing</vt:lpstr>
      <vt:lpstr>Requirement 7</vt:lpstr>
      <vt:lpstr>What Is a Photo Story?</vt:lpstr>
      <vt:lpstr>How to Choose a Theme</vt:lpstr>
      <vt:lpstr>Choose a Type of Photo Story</vt:lpstr>
      <vt:lpstr>How To Make Photo Stories</vt:lpstr>
      <vt:lpstr>How To Make Photo Stories</vt:lpstr>
      <vt:lpstr>Photo Story Example</vt:lpstr>
      <vt:lpstr>Requirement 8</vt:lpstr>
      <vt:lpstr>Career Opportunities in Photography</vt:lpstr>
      <vt:lpstr>Education and Training</vt:lpstr>
      <vt:lpstr>Photography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2015-04-09T21:16:45Z</dcterms:created>
  <dcterms:modified xsi:type="dcterms:W3CDTF">2024-01-15T01:12:03Z</dcterms:modified>
</cp:coreProperties>
</file>